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552" r:id="rId3"/>
    <p:sldId id="388" r:id="rId4"/>
    <p:sldId id="359" r:id="rId5"/>
    <p:sldId id="505" r:id="rId6"/>
    <p:sldId id="473" r:id="rId7"/>
    <p:sldId id="508" r:id="rId8"/>
    <p:sldId id="527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1" r:id="rId27"/>
    <p:sldId id="572" r:id="rId28"/>
    <p:sldId id="573" r:id="rId29"/>
    <p:sldId id="470" r:id="rId30"/>
    <p:sldId id="279" r:id="rId31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79F"/>
    <a:srgbClr val="4A99A9"/>
    <a:srgbClr val="22C61E"/>
    <a:srgbClr val="357D9F"/>
    <a:srgbClr val="EC7E5B"/>
    <a:srgbClr val="000000"/>
    <a:srgbClr val="FFFFFF"/>
    <a:srgbClr val="E8CF6D"/>
    <a:srgbClr val="4F93AD"/>
    <a:srgbClr val="D04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2A60FE-7D94-4C5C-8093-0638E3A321EB}">
  <a:tblStyle styleId="{002A60FE-7D94-4C5C-8093-0638E3A321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6405"/>
  </p:normalViewPr>
  <p:slideViewPr>
    <p:cSldViewPr snapToGrid="0">
      <p:cViewPr varScale="1">
        <p:scale>
          <a:sx n="140" d="100"/>
          <a:sy n="140" d="100"/>
        </p:scale>
        <p:origin x="12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20458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Shape 383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Shape 38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02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66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84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735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959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557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5" name="Shape 403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6" name="Shape 403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513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Shape 386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Shape 386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50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59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26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33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09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99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13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5" name="Shape 38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6" name="Shape 385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66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Shape 1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Shape 9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Shape 9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Shape 21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Shape 21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Shape 42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Shape 42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Shape 529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Shape 530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Shape 610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Shape 611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Shape 730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Shape 731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Shape 940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Shape 941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Shape 1046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Shape 1047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Shape 1048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Shape 1128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Shape 1129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Shape 1198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Shape 1199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Shape 1200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Shape 1248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Shape 1249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Shape 1428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Shape 143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Shape 1445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Shape 1446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Shape 1447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Shape 1458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Shape 1459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Shape 147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Shape 1479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Shape 1485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Shape 1486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Shape 1487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Shape 1488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Shape 156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Shape 1842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Shape 1843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Shape 1844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Shape 184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Shape 184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Shape 184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Shape 184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Shape 184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Shape 185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Shape 185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Shape 185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Shape 185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Shape 185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Shape 185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Shape 185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Shape 185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Shape 185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Shape 185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Shape 186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Shape 186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Shape 186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Shape 186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Shape 186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Shape 186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Shape 186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Shape 186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Shape 186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Shape 186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Shape 187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Shape 187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Shape 187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Shape 187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Shape 187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Shape 187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Shape 187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Shape 187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Shape 187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Shape 187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Shape 188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Shape 188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Shape 188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Shape 188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Shape 188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Shape 188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Shape 188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Shape 188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Shape 188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Shape 188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Shape 189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Shape 189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Shape 189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Shape 189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Shape 189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Shape 189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Shape 189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Shape 189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Shape 189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Shape 189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Shape 190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Shape 190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Shape 190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Shape 190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Shape 190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Shape 190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Shape 190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Shape 190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Shape 190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Shape 190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Shape 19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Shape 19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Shape 191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Shape 191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Shape 191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Shape 191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Shape 191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Shape 191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Shape 191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Shape 191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Shape 192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Shape 192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Shape 192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Shape 192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Shape 192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Shape 192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Shape 192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Shape 192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Shape 192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Shape 192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Shape 193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Shape 193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Shape 193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Shape 193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Shape 193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Shape 193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Shape 193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Shape 193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Shape 193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Shape 193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Shape 194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Shape 194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Shape 194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Shape 194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Shape 194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Shape 194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Shape 194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Shape 194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Shape 194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Shape 195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Shape 195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Shape 195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Shape 195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Shape 195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Shape 195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Shape 195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Shape 195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Shape 195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Shape 196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Shape 196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Shape 196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Shape 196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Shape 196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Shape 196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Shape 196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Shape 196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Shape 196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Shape 196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Shape 197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Shape 197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Shape 197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Shape 197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Shape 197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Shape 197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Shape 197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Shape 197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Shape 197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Shape 197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Shape 198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Shape 198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Shape 198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Shape 198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Shape 198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Shape 198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Shape 198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Shape 198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Shape 198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Shape 198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Shape 199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Shape 199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Shape 199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Shape 199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Shape 199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Shape 199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Shape 199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Shape 199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Shape 199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Shape 199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Shape 200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Shape 200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Shape 200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Shape 200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Shape 200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Shape 200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Shape 200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Shape 200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Shape 200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Shape 200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Shape 20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Shape 20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Shape 201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Shape 201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Shape 201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Shape 201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Shape 201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Shape 201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Shape 201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Shape 201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Shape 202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Shape 202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Shape 202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Shape 202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Shape 202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Shape 202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Shape 202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Shape 202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Shape 202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Shape 202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Shape 203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Shape 203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Shape 203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Shape 203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Shape 203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Shape 203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Shape 203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Shape 203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Shape 203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Shape 203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Shape 204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Shape 204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Shape 204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Shape 204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Shape 204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Shape 204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Shape 204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Shape 204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Shape 204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Shape 204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Shape 205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Shape 205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Shape 205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Shape 205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Shape 205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Shape 205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Shape 205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Shape 205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Shape 205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Shape 205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Shape 206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Shape 206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Shape 206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Shape 206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Shape 206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Shape 206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Shape 206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Shape 206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Shape 206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Shape 206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Shape 207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Shape 207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Shape 207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Shape 207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Shape 207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Shape 207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Shape 207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Shape 207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Shape 207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Shape 207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Shape 208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Shape 208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Shape 208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Shape 208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Shape 208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Shape 208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Shape 208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Shape 208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Shape 208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Shape 208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Shape 209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Shape 209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Shape 209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Shape 209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Shape 209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Shape 209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Shape 209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Shape 209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Shape 209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Shape 209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Shape 210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Shape 210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Shape 210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Shape 210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Shape 210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Shape 210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Shape 210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Shape 210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Shape 210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Shape 210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Shape 21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Shape 21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Shape 211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Shape 211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Shape 211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Shape 211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Shape 211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Shape 211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Shape 211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Shape 21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630"/>
            <a:r>
              <a:rPr lang="es-ES" sz="646" b="1" spc="-3">
                <a:solidFill>
                  <a:srgbClr val="FFFFFF"/>
                </a:solidFill>
              </a:rPr>
              <a:t>Febre</a:t>
            </a:r>
            <a:r>
              <a:rPr lang="es-ES" sz="646" b="1" spc="10">
                <a:solidFill>
                  <a:srgbClr val="FFFFFF"/>
                </a:solidFill>
              </a:rPr>
              <a:t>r</a:t>
            </a:r>
            <a:r>
              <a:rPr lang="es-ES" sz="646" b="1" spc="3">
                <a:solidFill>
                  <a:srgbClr val="FFFFFF"/>
                </a:solidFill>
              </a:rPr>
              <a:t>o </a:t>
            </a:r>
            <a:r>
              <a:rPr lang="es-ES" sz="646" b="1" spc="27">
                <a:solidFill>
                  <a:srgbClr val="FFFFFF"/>
                </a:solidFill>
              </a:rPr>
              <a:t> </a:t>
            </a:r>
            <a:r>
              <a:rPr lang="es-ES" sz="646" b="1" spc="-3">
                <a:solidFill>
                  <a:srgbClr val="FFFFFF"/>
                </a:solidFill>
              </a:rPr>
              <a:t>2016</a:t>
            </a:r>
            <a:endParaRPr lang="es-ES" sz="646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8630"/>
            <a:r>
              <a:rPr lang="es-ES" sz="713" b="1">
                <a:solidFill>
                  <a:srgbClr val="FFFFFF"/>
                </a:solidFill>
              </a:rPr>
              <a:t>Nuevo Código Aduanero de la Unión  – Carmen Caro</a:t>
            </a:r>
            <a:endParaRPr lang="es-ES" sz="713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29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Shape 323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Shape 3232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Shape 3233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Shape 3234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Shape 323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Shape 323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Shape 323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Shape 323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Shape 323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Shape 324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Shape 324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Shape 3242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Shape 3243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Shape 3244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Shape 324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Shape 324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Shape 324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Shape 324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Shape 324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Shape 325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Shape 325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Shape 3252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Shape 3253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Shape 3254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Shape 325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Shape 325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Shape 325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Shape 325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Shape 325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Shape 326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Shape 326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Shape 3262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Shape 3263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Shape 3264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Shape 326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Shape 326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Shape 326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Shape 326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Shape 326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Shape 327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Shape 327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Shape 3272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Shape 3273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Shape 3274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Shape 327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Shape 327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Shape 327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Shape 327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Shape 327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Shape 328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Shape 328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Shape 3282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Shape 3283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Shape 3284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Shape 328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Shape 328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Shape 328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Shape 328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Shape 328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Shape 329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Shape 329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Shape 3292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Shape 3293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Shape 3294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Shape 329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Shape 329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Shape 329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Shape 329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Shape 329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Shape 330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Shape 330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Shape 3302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Shape 3303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Shape 3304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Shape 330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Shape 330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Shape 330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Shape 330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Shape 330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Shape 33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Shape 33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Shape 3312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Shape 3313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Shape 3314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Shape 331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Shape 331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Shape 331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Shape 331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Shape 331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Shape 332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Shape 332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Shape 3322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Shape 3323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Shape 3324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Shape 332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Shape 332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Shape 332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Shape 332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Shape 332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Shape 333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Shape 333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Shape 3332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Shape 3333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Shape 3334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Shape 333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Shape 333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Shape 333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Shape 333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Shape 333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Shape 334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Shape 334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Shape 3342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Shape 3343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Shape 3344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Shape 334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Shape 334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Shape 334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Shape 334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Shape 334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Shape 335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Shape 335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Shape 3352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Shape 3353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Shape 3354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Shape 335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Shape 335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Shape 335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Shape 335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Shape 335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Shape 336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Shape 336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Shape 3362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Shape 3363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Shape 3364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Shape 336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Shape 336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Shape 336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Shape 336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Shape 336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Shape 337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Shape 337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Shape 3372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Shape 3373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Shape 3374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Shape 337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Shape 337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Shape 337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Shape 337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Shape 337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Shape 338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Shape 338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Shape 3382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Shape 3383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Shape 3384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Shape 338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Shape 338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Shape 338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Shape 338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Shape 338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Shape 339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Shape 339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Shape 3392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Shape 3393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Shape 3394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Shape 339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Shape 339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Shape 339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Shape 339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Shape 339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Shape 340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Shape 340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Shape 3402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Shape 3403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Shape 3404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Shape 340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Shape 340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Shape 340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Shape 340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Shape 340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Shape 34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Shape 34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Shape 3412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Shape 3413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Shape 3414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Shape 341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Shape 341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Shape 341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Shape 341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Shape 341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Shape 342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Shape 342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Shape 3422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Shape 3423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Shape 3424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Shape 342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Shape 342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Shape 342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Shape 342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Shape 342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Shape 343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Shape 343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Shape 3432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Shape 3433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Shape 3434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Shape 343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Shape 343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Shape 343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Shape 343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Shape 343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Shape 344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Shape 344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Shape 3442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Shape 3443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Shape 3444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Shape 344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Shape 344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Shape 344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Shape 344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Shape 344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Shape 345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Shape 345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Shape 3452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Shape 3453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Shape 3454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Shape 345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Shape 345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Shape 345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Shape 345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Shape 345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Shape 346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Shape 346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Shape 3462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Shape 3463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Shape 3464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Shape 346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Shape 346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Shape 346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Shape 346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Shape 346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Shape 347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Shape 347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Shape 3472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Shape 3473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Shape 3474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Shape 347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Shape 347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Shape 347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Shape 347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Shape 347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Shape 348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Shape 348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Shape 3482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Shape 3483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Shape 3484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Shape 348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Shape 348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Shape 348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Shape 348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Shape 348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Shape 349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Shape 349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Shape 3492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Shape 3493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Shape 3494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Shape 349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Shape 349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Shape 349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Shape 349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Shape 349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Shape 350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Shape 350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Shape 3502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Shape 3503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Shape 3504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Shape 350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80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0" r:id="rId5"/>
    <p:sldLayoutId id="2147483661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an@quintanilladuran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uan@quintanilladuran.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Shape 3836"/>
          <p:cNvSpPr txBox="1">
            <a:spLocks noGrp="1"/>
          </p:cNvSpPr>
          <p:nvPr>
            <p:ph type="ctrTitle"/>
          </p:nvPr>
        </p:nvSpPr>
        <p:spPr>
          <a:xfrm>
            <a:off x="0" y="178163"/>
            <a:ext cx="6613212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3600" b="1" u="sng" dirty="0">
                <a:solidFill>
                  <a:schemeClr val="bg1"/>
                </a:solidFill>
              </a:rPr>
              <a:t>“</a:t>
            </a:r>
            <a:r>
              <a:rPr lang="es-ES" sz="3600" b="1" i="1" u="sng" dirty="0">
                <a:solidFill>
                  <a:schemeClr val="bg1"/>
                </a:solidFill>
              </a:rPr>
              <a:t>ACTUALIDAD TRIBUTARIA – 2022 </a:t>
            </a:r>
            <a:r>
              <a:rPr lang="es-ES" sz="3600" b="1" u="sng" dirty="0">
                <a:solidFill>
                  <a:schemeClr val="bg1"/>
                </a:solidFill>
              </a:rPr>
              <a:t>”</a:t>
            </a:r>
            <a:br>
              <a:rPr lang="es-ES" sz="4000" b="1" dirty="0">
                <a:solidFill>
                  <a:schemeClr val="bg1"/>
                </a:solidFill>
              </a:rPr>
            </a:br>
            <a:br>
              <a:rPr lang="es-ES" sz="2000" dirty="0">
                <a:solidFill>
                  <a:schemeClr val="bg1"/>
                </a:solidFill>
              </a:rPr>
            </a:b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Colegio Oficial de Gestores Administrativos</a:t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de Castilla y León</a:t>
            </a:r>
            <a:br>
              <a:rPr lang="es-ES" sz="2000" dirty="0">
                <a:solidFill>
                  <a:schemeClr val="bg1"/>
                </a:solidFill>
              </a:rPr>
            </a:b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1800" b="1" dirty="0"/>
              <a:t>Juan </a:t>
            </a:r>
            <a:r>
              <a:rPr lang="en" sz="1800" b="1" dirty="0"/>
              <a:t>Dur</a:t>
            </a:r>
            <a:r>
              <a:rPr lang="es-US" sz="1800" b="1" dirty="0"/>
              <a:t>án Barriga</a:t>
            </a:r>
            <a:br>
              <a:rPr lang="es-US" sz="1800" b="1" dirty="0"/>
            </a:br>
            <a:br>
              <a:rPr lang="es-US" sz="1800" b="1" dirty="0"/>
            </a:br>
            <a:r>
              <a:rPr lang="es-US" sz="1800" b="1" dirty="0"/>
              <a:t>Inspector de Hacienda (E)</a:t>
            </a:r>
            <a:br>
              <a:rPr lang="es-US" sz="1800" b="1" dirty="0"/>
            </a:br>
            <a:br>
              <a:rPr lang="en" sz="1800" b="1" dirty="0"/>
            </a:br>
            <a:r>
              <a:rPr lang="es-ES" sz="1100" dirty="0"/>
              <a:t>Responsable fiscal Quintanilla&amp;Durán Abogados</a:t>
            </a:r>
            <a:br>
              <a:rPr lang="es-ES" sz="1100" dirty="0"/>
            </a:br>
            <a:r>
              <a:rPr lang="es-ES" sz="11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juan@quintanilladuran.es</a:t>
            </a:r>
            <a:br>
              <a:rPr lang="es-ES" sz="1100" dirty="0"/>
            </a:br>
            <a:r>
              <a:rPr lang="es-ES" sz="1100" dirty="0"/>
              <a:t>www.quintanilladuran.es</a:t>
            </a:r>
            <a:br>
              <a:rPr lang="es-ES" sz="1400" dirty="0"/>
            </a:br>
            <a:br>
              <a:rPr lang="es-ES" sz="1400" dirty="0"/>
            </a:br>
            <a:r>
              <a:rPr lang="es-US" sz="1200" dirty="0"/>
              <a:t>3 DE MARZO DE 2022</a:t>
            </a:r>
            <a:endParaRPr sz="4000" dirty="0"/>
          </a:p>
        </p:txBody>
      </p:sp>
      <p:pic>
        <p:nvPicPr>
          <p:cNvPr id="15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5" y="3727531"/>
            <a:ext cx="468679" cy="42916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n 13">
            <a:extLst>
              <a:ext uri="{FF2B5EF4-FFF2-40B4-BE49-F238E27FC236}">
                <a16:creationId xmlns:a16="http://schemas.microsoft.com/office/drawing/2014/main" id="{9BA6C0F7-D062-47D6-8C9C-F879B8E50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4730" r="1438" b="5534"/>
          <a:stretch/>
        </p:blipFill>
        <p:spPr bwMode="auto">
          <a:xfrm>
            <a:off x="5813946" y="1139588"/>
            <a:ext cx="3203806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88063" y="219509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b="1" spc="-31" dirty="0">
                <a:solidFill>
                  <a:srgbClr val="FFFFFF"/>
                </a:solidFill>
              </a:rPr>
              <a:t>Proyecto de Ley de fomento del ecosistema de empresas emergentes (“</a:t>
            </a:r>
            <a:r>
              <a:rPr lang="es-ES" b="1" i="1" spc="-31" dirty="0">
                <a:solidFill>
                  <a:srgbClr val="FFFFFF"/>
                </a:solidFill>
              </a:rPr>
              <a:t>Ley de Startups”)</a:t>
            </a:r>
            <a:endParaRPr lang="es-ES_tradnl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3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29" y="1077642"/>
            <a:ext cx="8129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u="sng" dirty="0">
                <a:solidFill>
                  <a:schemeClr val="accent1"/>
                </a:solidFill>
              </a:rPr>
              <a:t>Principales medidas fiscales: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9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9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</a:rPr>
              <a:t>Reducción del tipo impositivo en el IS y en el IRNR al 15%.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</a:rPr>
              <a:t>Aplazamientos de deuda sin garantías ni intereses de demora.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</a:rPr>
              <a:t>Eliminación temporal de realizar pagos fraccionados.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</a:rPr>
              <a:t>Mejora de (I) deducción por inversión en empresas de nueva creación, (II) del tratamiento fiscal de la remuneración basada en acciones de la propia Compañía y (III) del régimen fiscal especial para trabajadores desplazados a territorio español.</a:t>
            </a: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b="1" u="sng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A8DFF1-FA22-4BC8-B567-EF108913B842}"/>
              </a:ext>
            </a:extLst>
          </p:cNvPr>
          <p:cNvSpPr txBox="1"/>
          <p:nvPr/>
        </p:nvSpPr>
        <p:spPr>
          <a:xfrm>
            <a:off x="507229" y="1073694"/>
            <a:ext cx="812954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050" b="1" u="sng" dirty="0">
              <a:solidFill>
                <a:schemeClr val="accent1"/>
              </a:solidFill>
            </a:endParaRPr>
          </a:p>
          <a:p>
            <a:pPr algn="just"/>
            <a:endParaRPr lang="es-ES" sz="1050" b="1" u="sng" dirty="0">
              <a:solidFill>
                <a:schemeClr val="accent1"/>
              </a:solidFill>
            </a:endParaRPr>
          </a:p>
          <a:p>
            <a:pPr algn="just"/>
            <a:r>
              <a:rPr lang="es-ES" sz="1050" dirty="0">
                <a:solidFill>
                  <a:schemeClr val="tx1"/>
                </a:solidFill>
              </a:rPr>
              <a:t>Se prevé un </a:t>
            </a:r>
            <a:r>
              <a:rPr lang="es-ES" sz="1050" u="sng" dirty="0">
                <a:solidFill>
                  <a:schemeClr val="tx1"/>
                </a:solidFill>
              </a:rPr>
              <a:t>régimen fiscal muy favorable </a:t>
            </a:r>
            <a:r>
              <a:rPr lang="es-ES" sz="1050" dirty="0">
                <a:solidFill>
                  <a:schemeClr val="tx1"/>
                </a:solidFill>
              </a:rPr>
              <a:t>para las empresas, sus inversores y los trabajadores:</a:t>
            </a:r>
            <a:endParaRPr lang="es-ES" sz="12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050" b="1" dirty="0"/>
          </a:p>
        </p:txBody>
      </p:sp>
      <p:pic>
        <p:nvPicPr>
          <p:cNvPr id="4098" name="Picture 2" descr="Beneficios fiscales a la hora de invertir en un plan de pensiones">
            <a:extLst>
              <a:ext uri="{FF2B5EF4-FFF2-40B4-BE49-F238E27FC236}">
                <a16:creationId xmlns:a16="http://schemas.microsoft.com/office/drawing/2014/main" id="{0B284726-FC37-4654-94E8-3C512223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10" y="2686590"/>
            <a:ext cx="1817541" cy="21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1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60277" y="3828196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4. Orden HFP/1335/2021, de 1 de diciembre, por la que se desarrollan para el año 2022 el método de estimación objetiva del IRPF y el régimen especial simplificado del IVA.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146" name="Picture 2" descr="Así es el Régimen de Módulos para autónomos en 2020">
            <a:extLst>
              <a:ext uri="{FF2B5EF4-FFF2-40B4-BE49-F238E27FC236}">
                <a16:creationId xmlns:a16="http://schemas.microsoft.com/office/drawing/2014/main" id="{6AF6E63D-781C-4835-9A31-34BBD6C3E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6"/>
          <a:stretch/>
        </p:blipFill>
        <p:spPr bwMode="auto">
          <a:xfrm>
            <a:off x="1115021" y="777923"/>
            <a:ext cx="4456677" cy="18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4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88063" y="219509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b="1" spc="-31" dirty="0">
                <a:solidFill>
                  <a:srgbClr val="FFFFFF"/>
                </a:solidFill>
              </a:rPr>
              <a:t>Método de estimación objetiva en IRPF y régimen especial simplificado del IVA</a:t>
            </a:r>
            <a:endParaRPr lang="es-ES_tradnl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4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10135" y="85600"/>
            <a:ext cx="1437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b="1" u="sng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Innovar y modernizar la agricultura | Randstad">
            <a:extLst>
              <a:ext uri="{FF2B5EF4-FFF2-40B4-BE49-F238E27FC236}">
                <a16:creationId xmlns:a16="http://schemas.microsoft.com/office/drawing/2014/main" id="{AE7C39C7-4C6A-470F-A25E-1B8C842A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4" y="1170278"/>
            <a:ext cx="2608877" cy="13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8/04 – Paisajes, vinos y sabores – INmendoza">
            <a:extLst>
              <a:ext uri="{FF2B5EF4-FFF2-40B4-BE49-F238E27FC236}">
                <a16:creationId xmlns:a16="http://schemas.microsoft.com/office/drawing/2014/main" id="{B65D811C-B903-4865-BC9C-B35BB08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52" y="2747265"/>
            <a:ext cx="2836818" cy="18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ómo solicitar los días de cortesía para el envío de notificaciones  electrónicas. Agencia Tributaria. | Agasca">
            <a:extLst>
              <a:ext uri="{FF2B5EF4-FFF2-40B4-BE49-F238E27FC236}">
                <a16:creationId xmlns:a16="http://schemas.microsoft.com/office/drawing/2014/main" id="{76863AD4-382A-47B1-992C-6F89AF4F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19" y="1712310"/>
            <a:ext cx="2069910" cy="206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5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5. Compensación de bases imponibles negativas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194" name="Picture 2" descr="Resultado Empresa ¿beneficio y pérdida??">
            <a:extLst>
              <a:ext uri="{FF2B5EF4-FFF2-40B4-BE49-F238E27FC236}">
                <a16:creationId xmlns:a16="http://schemas.microsoft.com/office/drawing/2014/main" id="{AB2EAFED-10B6-4E61-8676-FC0B6CE1C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73" y="900751"/>
            <a:ext cx="4603222" cy="191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5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88063" y="219509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b="1" spc="-31" dirty="0">
                <a:solidFill>
                  <a:srgbClr val="FFFFFF"/>
                </a:solidFill>
              </a:rPr>
              <a:t>Compensación de Bases Imponibles Negativas</a:t>
            </a:r>
            <a:endParaRPr lang="es-ES_tradnl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5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29" y="1077642"/>
            <a:ext cx="812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Sentencia de 30 de noviembre 2021, dictada por el Tribunal Supremo, en el recurso de casación número 4464/2020. La compensación de bases imponibles negativas no constituye una opción tributaria en el sentido del artículo 119.3 LGT.</a:t>
            </a:r>
            <a:endParaRPr lang="es-ES" sz="1100" b="1" u="sng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Bases Imponibles Negativas, lo que necesitas saber - DNP Asesores">
            <a:extLst>
              <a:ext uri="{FF2B5EF4-FFF2-40B4-BE49-F238E27FC236}">
                <a16:creationId xmlns:a16="http://schemas.microsoft.com/office/drawing/2014/main" id="{9E675F1C-01E9-4924-8544-18E4704B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24" y="2571750"/>
            <a:ext cx="2842786" cy="17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6. Plan Anual de Control Tributario y Aduanero de 2022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218" name="Picture 2" descr="Nuevo Plan de Control Tributario: medidas y actuaciones.">
            <a:extLst>
              <a:ext uri="{FF2B5EF4-FFF2-40B4-BE49-F238E27FC236}">
                <a16:creationId xmlns:a16="http://schemas.microsoft.com/office/drawing/2014/main" id="{8C5421AD-B56C-42C5-9538-B4A76AFA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1" y="25092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6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-34118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88063" y="272315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1600" b="1" spc="-31" dirty="0">
                <a:solidFill>
                  <a:srgbClr val="FFFFFF"/>
                </a:solidFill>
              </a:rPr>
              <a:t>Plan Anual de Control Tributario y Aduanero de 2022</a:t>
            </a:r>
            <a:endParaRPr lang="es-ES_tradnl" sz="16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6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30" y="1055673"/>
            <a:ext cx="81295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sz="16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Resolución de 26/01/2022, de la Dirección General de la AEAT: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</a:rPr>
              <a:t>Información y asistencia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</a:rPr>
              <a:t>Prevención de los incumplimientos: Fomento del cumplimiento voluntario y prevención del fraude.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</a:rPr>
              <a:t>Investigación y comprobación del fraude tributario y aduanero.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</a:rPr>
              <a:t>Control del fraude en fase recaudatoria.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es-ES" sz="1200" i="1" dirty="0">
                <a:latin typeface="Arial" panose="020B0604020202020204" pitchFamily="34" charset="0"/>
              </a:rPr>
              <a:t>Colaboración AEAT con Administraciones tributarias de las CCAA.</a:t>
            </a:r>
            <a:endParaRPr lang="es-ES" sz="1000" i="1" dirty="0"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8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s-ES" sz="1600" b="1" u="sng" dirty="0">
                <a:solidFill>
                  <a:schemeClr val="tx1"/>
                </a:solidFill>
                <a:latin typeface="Arial" panose="020B0604020202020204" pitchFamily="34" charset="0"/>
              </a:rPr>
              <a:t>Principales directrices del Plan:</a:t>
            </a:r>
          </a:p>
          <a:p>
            <a:pPr algn="just"/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Comprobación de contribuyentes que hayan consignado reiteradamente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BINS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 a compensar y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deducciones pendientes 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de aplicar en el IS.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Desarrollo reglamentario de nuevas obligaciones de información sobre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monedas virtuales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Comprobación, con mayor nivel de prioridad, de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contribuyentes pertenecientes a sectores de actividad menos perjudicados 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por los efectos del COVID19.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Importancia de la Unidad Central de Coordinación del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Control de Patrimonios Relevantes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, y de las actuaciones de investigación de conductas que suponen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simulación de residencia discal fuera del territorio español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Revisión del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uso abusivo de sociedades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, así como las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relaciones jurídicas pretendidamente mercantiles 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entre empresa y trabajador cuando la calificación adecuada para tales fines sea de </a:t>
            </a:r>
            <a:r>
              <a:rPr lang="es-ES" sz="1100" u="sng" dirty="0">
                <a:solidFill>
                  <a:schemeClr val="tx1"/>
                </a:solidFill>
                <a:latin typeface="Arial" panose="020B0604020202020204" pitchFamily="34" charset="0"/>
              </a:rPr>
              <a:t>relación laboral</a:t>
            </a:r>
            <a:r>
              <a:rPr lang="es-ES" sz="11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1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7. Reducción de empresa familiar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0242" name="Picture 2" descr="Cómo gestionar con éxito la sucesión en la empresa familiar">
            <a:extLst>
              <a:ext uri="{FF2B5EF4-FFF2-40B4-BE49-F238E27FC236}">
                <a16:creationId xmlns:a16="http://schemas.microsoft.com/office/drawing/2014/main" id="{2DA0F707-C851-4FF8-A88A-0617E008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38163"/>
            <a:ext cx="5130065" cy="265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2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-34118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88063" y="272315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1600" b="1" spc="-31" dirty="0">
                <a:solidFill>
                  <a:srgbClr val="FFFFFF"/>
                </a:solidFill>
              </a:rPr>
              <a:t>Reducción de empresa familiar</a:t>
            </a:r>
            <a:endParaRPr lang="es-ES_tradnl" sz="16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7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30" y="1055673"/>
            <a:ext cx="812954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sz="16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STS de 10 de enero de 2022 (Rec. Casación 1563/2020):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ES" sz="1600" b="1" u="sng" dirty="0"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</a:rPr>
              <a:t>Reducción artículo 20.6 LISD – Transmisión de participaciones 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inter vivos.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6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“La reducción de la empresa familiar se puede aplicar sobre el valor de las participaciones correspondientes a los activos financieros de la entidad </a:t>
            </a:r>
          </a:p>
          <a:p>
            <a:pPr algn="ctr"/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cuando estén afectos al desarrollo de la actividad empresarial”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100" b="1" u="sng" dirty="0">
              <a:solidFill>
                <a:schemeClr val="accent1"/>
              </a:solidFill>
            </a:endParaRPr>
          </a:p>
        </p:txBody>
      </p:sp>
      <p:pic>
        <p:nvPicPr>
          <p:cNvPr id="12292" name="Picture 4" descr="Existe algún límite en la compraventa de participaciones sociales? | Ruiz  Ballesteros">
            <a:extLst>
              <a:ext uri="{FF2B5EF4-FFF2-40B4-BE49-F238E27FC236}">
                <a16:creationId xmlns:a16="http://schemas.microsoft.com/office/drawing/2014/main" id="{F197F0DC-6663-408B-8229-B7F43F8F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98" y="2771441"/>
            <a:ext cx="2971397" cy="20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68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8. Obligación de suministro de información de bienes y derechos en el extranjero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338" name="Picture 2" descr="Obligación informar interesados en Reglamento General Protección Datos | Tax">
            <a:extLst>
              <a:ext uri="{FF2B5EF4-FFF2-40B4-BE49-F238E27FC236}">
                <a16:creationId xmlns:a16="http://schemas.microsoft.com/office/drawing/2014/main" id="{F0D242C9-F56A-4C4D-97AE-9EF51047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"/>
            <a:ext cx="4733700" cy="26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7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357D9F"/>
          </a:solidFill>
          <a:ln>
            <a:solidFill>
              <a:srgbClr val="357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98020" y="218603"/>
            <a:ext cx="3835687" cy="1953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DF6620A-543F-46FB-9694-325B7105F3A7}"/>
              </a:ext>
            </a:extLst>
          </p:cNvPr>
          <p:cNvSpPr/>
          <p:nvPr/>
        </p:nvSpPr>
        <p:spPr>
          <a:xfrm>
            <a:off x="5029200" y="4530783"/>
            <a:ext cx="2612571" cy="303741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5961343" y="416378"/>
            <a:ext cx="2172532" cy="4310743"/>
          </a:xfrm>
          <a:custGeom>
            <a:avLst/>
            <a:gdLst>
              <a:gd name="T0" fmla="*/ 69 w 590"/>
              <a:gd name="T1" fmla="*/ 1055 h 1124"/>
              <a:gd name="T2" fmla="*/ 0 w 590"/>
              <a:gd name="T3" fmla="*/ 1055 h 1124"/>
              <a:gd name="T4" fmla="*/ 0 w 590"/>
              <a:gd name="T5" fmla="*/ 64 h 1124"/>
              <a:gd name="T6" fmla="*/ 11 w 590"/>
              <a:gd name="T7" fmla="*/ 64 h 1124"/>
              <a:gd name="T8" fmla="*/ 173 w 590"/>
              <a:gd name="T9" fmla="*/ 64 h 1124"/>
              <a:gd name="T10" fmla="*/ 183 w 590"/>
              <a:gd name="T11" fmla="*/ 53 h 1124"/>
              <a:gd name="T12" fmla="*/ 183 w 590"/>
              <a:gd name="T13" fmla="*/ 0 h 1124"/>
              <a:gd name="T14" fmla="*/ 217 w 590"/>
              <a:gd name="T15" fmla="*/ 10 h 1124"/>
              <a:gd name="T16" fmla="*/ 376 w 590"/>
              <a:gd name="T17" fmla="*/ 58 h 1124"/>
              <a:gd name="T18" fmla="*/ 464 w 590"/>
              <a:gd name="T19" fmla="*/ 64 h 1124"/>
              <a:gd name="T20" fmla="*/ 590 w 590"/>
              <a:gd name="T21" fmla="*/ 64 h 1124"/>
              <a:gd name="T22" fmla="*/ 590 w 590"/>
              <a:gd name="T23" fmla="*/ 1055 h 1124"/>
              <a:gd name="T24" fmla="*/ 522 w 590"/>
              <a:gd name="T25" fmla="*/ 1055 h 1124"/>
              <a:gd name="T26" fmla="*/ 522 w 590"/>
              <a:gd name="T27" fmla="*/ 1044 h 1124"/>
              <a:gd name="T28" fmla="*/ 521 w 590"/>
              <a:gd name="T29" fmla="*/ 953 h 1124"/>
              <a:gd name="T30" fmla="*/ 516 w 590"/>
              <a:gd name="T31" fmla="*/ 944 h 1124"/>
              <a:gd name="T32" fmla="*/ 511 w 590"/>
              <a:gd name="T33" fmla="*/ 953 h 1124"/>
              <a:gd name="T34" fmla="*/ 511 w 590"/>
              <a:gd name="T35" fmla="*/ 1042 h 1124"/>
              <a:gd name="T36" fmla="*/ 511 w 590"/>
              <a:gd name="T37" fmla="*/ 1055 h 1124"/>
              <a:gd name="T38" fmla="*/ 182 w 590"/>
              <a:gd name="T39" fmla="*/ 1124 h 1124"/>
              <a:gd name="T40" fmla="*/ 182 w 590"/>
              <a:gd name="T41" fmla="*/ 1111 h 1124"/>
              <a:gd name="T42" fmla="*/ 183 w 590"/>
              <a:gd name="T43" fmla="*/ 291 h 1124"/>
              <a:gd name="T44" fmla="*/ 183 w 590"/>
              <a:gd name="T45" fmla="*/ 147 h 1124"/>
              <a:gd name="T46" fmla="*/ 171 w 590"/>
              <a:gd name="T47" fmla="*/ 134 h 1124"/>
              <a:gd name="T48" fmla="*/ 82 w 590"/>
              <a:gd name="T49" fmla="*/ 134 h 1124"/>
              <a:gd name="T50" fmla="*/ 69 w 590"/>
              <a:gd name="T51" fmla="*/ 147 h 1124"/>
              <a:gd name="T52" fmla="*/ 69 w 590"/>
              <a:gd name="T53" fmla="*/ 1040 h 1124"/>
              <a:gd name="T54" fmla="*/ 69 w 590"/>
              <a:gd name="T55" fmla="*/ 1055 h 1124"/>
              <a:gd name="T56" fmla="*/ 511 w 590"/>
              <a:gd name="T57" fmla="*/ 592 h 1124"/>
              <a:gd name="T58" fmla="*/ 511 w 590"/>
              <a:gd name="T59" fmla="*/ 843 h 1124"/>
              <a:gd name="T60" fmla="*/ 516 w 590"/>
              <a:gd name="T61" fmla="*/ 857 h 1124"/>
              <a:gd name="T62" fmla="*/ 521 w 590"/>
              <a:gd name="T63" fmla="*/ 844 h 1124"/>
              <a:gd name="T64" fmla="*/ 521 w 590"/>
              <a:gd name="T65" fmla="*/ 342 h 1124"/>
              <a:gd name="T66" fmla="*/ 516 w 590"/>
              <a:gd name="T67" fmla="*/ 329 h 1124"/>
              <a:gd name="T68" fmla="*/ 511 w 590"/>
              <a:gd name="T69" fmla="*/ 342 h 1124"/>
              <a:gd name="T70" fmla="*/ 511 w 590"/>
              <a:gd name="T71" fmla="*/ 592 h 1124"/>
              <a:gd name="T72" fmla="*/ 321 w 590"/>
              <a:gd name="T73" fmla="*/ 634 h 1124"/>
              <a:gd name="T74" fmla="*/ 317 w 590"/>
              <a:gd name="T75" fmla="*/ 632 h 1124"/>
              <a:gd name="T76" fmla="*/ 240 w 590"/>
              <a:gd name="T77" fmla="*/ 627 h 1124"/>
              <a:gd name="T78" fmla="*/ 225 w 590"/>
              <a:gd name="T79" fmla="*/ 641 h 1124"/>
              <a:gd name="T80" fmla="*/ 242 w 590"/>
              <a:gd name="T81" fmla="*/ 653 h 1124"/>
              <a:gd name="T82" fmla="*/ 281 w 590"/>
              <a:gd name="T83" fmla="*/ 644 h 1124"/>
              <a:gd name="T84" fmla="*/ 321 w 590"/>
              <a:gd name="T85" fmla="*/ 634 h 1124"/>
              <a:gd name="T86" fmla="*/ 521 w 590"/>
              <a:gd name="T87" fmla="*/ 190 h 1124"/>
              <a:gd name="T88" fmla="*/ 521 w 590"/>
              <a:gd name="T89" fmla="*/ 143 h 1124"/>
              <a:gd name="T90" fmla="*/ 517 w 590"/>
              <a:gd name="T91" fmla="*/ 134 h 1124"/>
              <a:gd name="T92" fmla="*/ 511 w 590"/>
              <a:gd name="T93" fmla="*/ 142 h 1124"/>
              <a:gd name="T94" fmla="*/ 511 w 590"/>
              <a:gd name="T95" fmla="*/ 238 h 1124"/>
              <a:gd name="T96" fmla="*/ 516 w 590"/>
              <a:gd name="T97" fmla="*/ 246 h 1124"/>
              <a:gd name="T98" fmla="*/ 521 w 590"/>
              <a:gd name="T99" fmla="*/ 238 h 1124"/>
              <a:gd name="T100" fmla="*/ 521 w 590"/>
              <a:gd name="T101" fmla="*/ 19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90" h="1124">
                <a:moveTo>
                  <a:pt x="69" y="1055"/>
                </a:moveTo>
                <a:cubicBezTo>
                  <a:pt x="45" y="1055"/>
                  <a:pt x="23" y="1055"/>
                  <a:pt x="0" y="1055"/>
                </a:cubicBezTo>
                <a:cubicBezTo>
                  <a:pt x="0" y="725"/>
                  <a:pt x="0" y="395"/>
                  <a:pt x="0" y="64"/>
                </a:cubicBezTo>
                <a:cubicBezTo>
                  <a:pt x="3" y="64"/>
                  <a:pt x="7" y="64"/>
                  <a:pt x="11" y="64"/>
                </a:cubicBezTo>
                <a:cubicBezTo>
                  <a:pt x="65" y="64"/>
                  <a:pt x="119" y="64"/>
                  <a:pt x="173" y="64"/>
                </a:cubicBezTo>
                <a:cubicBezTo>
                  <a:pt x="181" y="64"/>
                  <a:pt x="184" y="61"/>
                  <a:pt x="183" y="53"/>
                </a:cubicBezTo>
                <a:cubicBezTo>
                  <a:pt x="183" y="36"/>
                  <a:pt x="183" y="19"/>
                  <a:pt x="183" y="0"/>
                </a:cubicBezTo>
                <a:cubicBezTo>
                  <a:pt x="196" y="3"/>
                  <a:pt x="207" y="6"/>
                  <a:pt x="217" y="10"/>
                </a:cubicBezTo>
                <a:cubicBezTo>
                  <a:pt x="270" y="26"/>
                  <a:pt x="323" y="41"/>
                  <a:pt x="376" y="58"/>
                </a:cubicBezTo>
                <a:cubicBezTo>
                  <a:pt x="405" y="68"/>
                  <a:pt x="434" y="63"/>
                  <a:pt x="464" y="64"/>
                </a:cubicBezTo>
                <a:cubicBezTo>
                  <a:pt x="506" y="65"/>
                  <a:pt x="547" y="64"/>
                  <a:pt x="590" y="64"/>
                </a:cubicBezTo>
                <a:cubicBezTo>
                  <a:pt x="590" y="394"/>
                  <a:pt x="590" y="724"/>
                  <a:pt x="590" y="1055"/>
                </a:cubicBezTo>
                <a:cubicBezTo>
                  <a:pt x="568" y="1055"/>
                  <a:pt x="545" y="1055"/>
                  <a:pt x="522" y="1055"/>
                </a:cubicBezTo>
                <a:cubicBezTo>
                  <a:pt x="522" y="1051"/>
                  <a:pt x="522" y="1047"/>
                  <a:pt x="522" y="1044"/>
                </a:cubicBezTo>
                <a:cubicBezTo>
                  <a:pt x="521" y="1014"/>
                  <a:pt x="522" y="983"/>
                  <a:pt x="521" y="953"/>
                </a:cubicBezTo>
                <a:cubicBezTo>
                  <a:pt x="521" y="950"/>
                  <a:pt x="518" y="947"/>
                  <a:pt x="516" y="944"/>
                </a:cubicBezTo>
                <a:cubicBezTo>
                  <a:pt x="515" y="947"/>
                  <a:pt x="511" y="950"/>
                  <a:pt x="511" y="953"/>
                </a:cubicBezTo>
                <a:cubicBezTo>
                  <a:pt x="511" y="982"/>
                  <a:pt x="511" y="1012"/>
                  <a:pt x="511" y="1042"/>
                </a:cubicBezTo>
                <a:cubicBezTo>
                  <a:pt x="511" y="1046"/>
                  <a:pt x="511" y="1050"/>
                  <a:pt x="511" y="1055"/>
                </a:cubicBezTo>
                <a:cubicBezTo>
                  <a:pt x="401" y="1078"/>
                  <a:pt x="292" y="1101"/>
                  <a:pt x="182" y="1124"/>
                </a:cubicBezTo>
                <a:cubicBezTo>
                  <a:pt x="182" y="1119"/>
                  <a:pt x="182" y="1115"/>
                  <a:pt x="182" y="1111"/>
                </a:cubicBezTo>
                <a:cubicBezTo>
                  <a:pt x="182" y="838"/>
                  <a:pt x="183" y="564"/>
                  <a:pt x="183" y="291"/>
                </a:cubicBezTo>
                <a:cubicBezTo>
                  <a:pt x="183" y="243"/>
                  <a:pt x="183" y="195"/>
                  <a:pt x="183" y="147"/>
                </a:cubicBezTo>
                <a:cubicBezTo>
                  <a:pt x="183" y="137"/>
                  <a:pt x="180" y="134"/>
                  <a:pt x="171" y="134"/>
                </a:cubicBezTo>
                <a:cubicBezTo>
                  <a:pt x="141" y="135"/>
                  <a:pt x="111" y="135"/>
                  <a:pt x="82" y="134"/>
                </a:cubicBezTo>
                <a:cubicBezTo>
                  <a:pt x="71" y="134"/>
                  <a:pt x="69" y="137"/>
                  <a:pt x="69" y="147"/>
                </a:cubicBezTo>
                <a:cubicBezTo>
                  <a:pt x="69" y="445"/>
                  <a:pt x="69" y="743"/>
                  <a:pt x="69" y="1040"/>
                </a:cubicBezTo>
                <a:cubicBezTo>
                  <a:pt x="69" y="1045"/>
                  <a:pt x="69" y="1050"/>
                  <a:pt x="69" y="1055"/>
                </a:cubicBezTo>
                <a:close/>
                <a:moveTo>
                  <a:pt x="511" y="592"/>
                </a:moveTo>
                <a:cubicBezTo>
                  <a:pt x="511" y="676"/>
                  <a:pt x="511" y="760"/>
                  <a:pt x="511" y="843"/>
                </a:cubicBezTo>
                <a:cubicBezTo>
                  <a:pt x="511" y="848"/>
                  <a:pt x="508" y="857"/>
                  <a:pt x="516" y="857"/>
                </a:cubicBezTo>
                <a:cubicBezTo>
                  <a:pt x="525" y="858"/>
                  <a:pt x="521" y="849"/>
                  <a:pt x="521" y="844"/>
                </a:cubicBezTo>
                <a:cubicBezTo>
                  <a:pt x="522" y="677"/>
                  <a:pt x="522" y="509"/>
                  <a:pt x="521" y="342"/>
                </a:cubicBezTo>
                <a:cubicBezTo>
                  <a:pt x="521" y="337"/>
                  <a:pt x="525" y="330"/>
                  <a:pt x="516" y="329"/>
                </a:cubicBezTo>
                <a:cubicBezTo>
                  <a:pt x="515" y="329"/>
                  <a:pt x="511" y="338"/>
                  <a:pt x="511" y="342"/>
                </a:cubicBezTo>
                <a:cubicBezTo>
                  <a:pt x="511" y="426"/>
                  <a:pt x="511" y="509"/>
                  <a:pt x="511" y="592"/>
                </a:cubicBezTo>
                <a:close/>
                <a:moveTo>
                  <a:pt x="321" y="634"/>
                </a:moveTo>
                <a:cubicBezTo>
                  <a:pt x="319" y="633"/>
                  <a:pt x="318" y="632"/>
                  <a:pt x="317" y="632"/>
                </a:cubicBezTo>
                <a:cubicBezTo>
                  <a:pt x="291" y="630"/>
                  <a:pt x="265" y="628"/>
                  <a:pt x="240" y="627"/>
                </a:cubicBezTo>
                <a:cubicBezTo>
                  <a:pt x="231" y="627"/>
                  <a:pt x="224" y="634"/>
                  <a:pt x="225" y="641"/>
                </a:cubicBezTo>
                <a:cubicBezTo>
                  <a:pt x="225" y="650"/>
                  <a:pt x="233" y="655"/>
                  <a:pt x="242" y="653"/>
                </a:cubicBezTo>
                <a:cubicBezTo>
                  <a:pt x="255" y="650"/>
                  <a:pt x="268" y="647"/>
                  <a:pt x="281" y="644"/>
                </a:cubicBezTo>
                <a:cubicBezTo>
                  <a:pt x="294" y="641"/>
                  <a:pt x="307" y="638"/>
                  <a:pt x="321" y="634"/>
                </a:cubicBezTo>
                <a:close/>
                <a:moveTo>
                  <a:pt x="521" y="190"/>
                </a:moveTo>
                <a:cubicBezTo>
                  <a:pt x="521" y="174"/>
                  <a:pt x="522" y="159"/>
                  <a:pt x="521" y="143"/>
                </a:cubicBezTo>
                <a:cubicBezTo>
                  <a:pt x="521" y="140"/>
                  <a:pt x="518" y="137"/>
                  <a:pt x="517" y="134"/>
                </a:cubicBezTo>
                <a:cubicBezTo>
                  <a:pt x="515" y="137"/>
                  <a:pt x="511" y="140"/>
                  <a:pt x="511" y="142"/>
                </a:cubicBezTo>
                <a:cubicBezTo>
                  <a:pt x="511" y="174"/>
                  <a:pt x="511" y="206"/>
                  <a:pt x="511" y="238"/>
                </a:cubicBezTo>
                <a:cubicBezTo>
                  <a:pt x="511" y="240"/>
                  <a:pt x="514" y="243"/>
                  <a:pt x="516" y="246"/>
                </a:cubicBezTo>
                <a:cubicBezTo>
                  <a:pt x="518" y="243"/>
                  <a:pt x="521" y="240"/>
                  <a:pt x="521" y="238"/>
                </a:cubicBezTo>
                <a:cubicBezTo>
                  <a:pt x="522" y="222"/>
                  <a:pt x="521" y="206"/>
                  <a:pt x="521" y="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6026006" y="3109784"/>
            <a:ext cx="384064" cy="395444"/>
            <a:chOff x="6026006" y="3109784"/>
            <a:chExt cx="384064" cy="395444"/>
          </a:xfrm>
        </p:grpSpPr>
        <p:pic>
          <p:nvPicPr>
            <p:cNvPr id="14" name="0F6C9ACA-9ECE-4C1F-928F-6BA5948EFD47" descr="7F427264-ACA1-4234-AEC2-57143BE450FE">
              <a:extLst>
                <a:ext uri="{FF2B5EF4-FFF2-40B4-BE49-F238E27FC236}">
                  <a16:creationId xmlns:a16="http://schemas.microsoft.com/office/drawing/2014/main" id="{B44BB3AC-3E01-4FCB-B48A-14A795766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623">
              <a:off x="6026006" y="3200471"/>
              <a:ext cx="384064" cy="30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ector recto 2"/>
            <p:cNvCxnSpPr/>
            <p:nvPr/>
          </p:nvCxnSpPr>
          <p:spPr>
            <a:xfrm>
              <a:off x="6149546" y="3109784"/>
              <a:ext cx="136766" cy="99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6096000" y="3122141"/>
              <a:ext cx="57665" cy="74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00" y="0"/>
            <a:ext cx="920900" cy="7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139D0C93-0DD1-4C59-9F37-496472B37F8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82776" y="150372"/>
            <a:ext cx="649820" cy="58036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73162E-9B03-402F-B079-1F633D4FC201}"/>
              </a:ext>
            </a:extLst>
          </p:cNvPr>
          <p:cNvSpPr txBox="1"/>
          <p:nvPr/>
        </p:nvSpPr>
        <p:spPr>
          <a:xfrm>
            <a:off x="1863294" y="232708"/>
            <a:ext cx="192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chemeClr val="bg1"/>
                </a:solidFill>
              </a:rPr>
              <a:t>Agenda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9B5CB4D-0FF5-4DFE-ADA4-D3572B47292B}"/>
              </a:ext>
            </a:extLst>
          </p:cNvPr>
          <p:cNvSpPr txBox="1"/>
          <p:nvPr/>
        </p:nvSpPr>
        <p:spPr>
          <a:xfrm>
            <a:off x="276503" y="1306259"/>
            <a:ext cx="49355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>
                <a:solidFill>
                  <a:schemeClr val="bg1"/>
                </a:solidFill>
              </a:rPr>
              <a:t>1.- Ley 22/2021, de 28 de diciembre, de Presupuestos Generales del Estado para el año 2022.</a:t>
            </a:r>
          </a:p>
          <a:p>
            <a:pPr algn="just"/>
            <a:endParaRPr lang="es-ES" b="1" u="sng" dirty="0">
              <a:solidFill>
                <a:schemeClr val="bg1"/>
              </a:solidFill>
            </a:endParaRPr>
          </a:p>
          <a:p>
            <a:pPr algn="just"/>
            <a:r>
              <a:rPr lang="es-ES" b="1" u="sng" dirty="0">
                <a:solidFill>
                  <a:schemeClr val="bg1"/>
                </a:solidFill>
              </a:rPr>
              <a:t>2.- Real Decreto-ley 29/2021, de 21 de diciembre, por el que se adoptan medidas urgentes en el ámbito energético para el fomento de la movilidad eléctrica, el autoconsumo y el despliegue de energías renovables.</a:t>
            </a:r>
          </a:p>
          <a:p>
            <a:pPr algn="just"/>
            <a:endParaRPr lang="es-ES" b="1" u="sng" dirty="0">
              <a:solidFill>
                <a:schemeClr val="bg1"/>
              </a:solidFill>
            </a:endParaRPr>
          </a:p>
          <a:p>
            <a:pPr algn="just"/>
            <a:r>
              <a:rPr lang="es-ES" b="1" u="sng" dirty="0">
                <a:solidFill>
                  <a:schemeClr val="bg1"/>
                </a:solidFill>
              </a:rPr>
              <a:t>3.- Proyecto de Ley de fomento del ecosistema de las empresas emergentes.</a:t>
            </a:r>
          </a:p>
          <a:p>
            <a:pPr algn="just"/>
            <a:endParaRPr lang="es-ES" b="1" u="sng" dirty="0">
              <a:solidFill>
                <a:schemeClr val="bg1"/>
              </a:solidFill>
            </a:endParaRPr>
          </a:p>
          <a:p>
            <a:pPr algn="just"/>
            <a:r>
              <a:rPr lang="es-ES" b="1" u="sng" dirty="0">
                <a:solidFill>
                  <a:schemeClr val="bg1"/>
                </a:solidFill>
              </a:rPr>
              <a:t>4.- Régimen de estimación objetiva del IRPF y régimen especial simplificado del IVA.</a:t>
            </a:r>
          </a:p>
          <a:p>
            <a:pPr algn="just"/>
            <a:endParaRPr lang="es-ES" b="1" u="sng" dirty="0">
              <a:solidFill>
                <a:schemeClr val="bg1"/>
              </a:solidFill>
            </a:endParaRPr>
          </a:p>
          <a:p>
            <a:pPr algn="just"/>
            <a:r>
              <a:rPr lang="es-ES" b="1" u="sng" dirty="0">
                <a:solidFill>
                  <a:schemeClr val="bg1"/>
                </a:solidFill>
              </a:rPr>
              <a:t>5.- La compensación de bases imponibles negativas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1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-34118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88063" y="272315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1600" b="1" spc="-31" dirty="0">
                <a:solidFill>
                  <a:srgbClr val="FFFFFF"/>
                </a:solidFill>
              </a:rPr>
              <a:t>Obligación de informar sobre bienes y derechos en el extranjero (Modelo 720)</a:t>
            </a:r>
            <a:endParaRPr lang="es-ES_tradnl" sz="16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8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30" y="1055673"/>
            <a:ext cx="812954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sz="16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Sentencia del TJUE de 27/01/2022, Asunto C-788-19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i="1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Clasificación como incremento no justificado de patrimonio en IRPF y en IS del valor de los bienes o derechos situados en el extranjero no declara</a:t>
            </a:r>
            <a:r>
              <a:rPr lang="es-ES" sz="1600" i="1" dirty="0">
                <a:latin typeface="Arial" panose="020B0604020202020204" pitchFamily="34" charset="0"/>
              </a:rPr>
              <a:t>dos o declarados tardíamente en el Modelo 720, debiendo imputarse al último periodo impositivo no prescrito, sin posibilidad de prueba en contra de prescripción.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i="1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Sanción: multa pecuniaria del 150% de la cuot</a:t>
            </a:r>
            <a:r>
              <a:rPr lang="es-ES" sz="1600" i="1" dirty="0">
                <a:latin typeface="Arial" panose="020B0604020202020204" pitchFamily="34" charset="0"/>
              </a:rPr>
              <a:t>a de IRPF e IS.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i="1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Multa </a:t>
            </a:r>
            <a:r>
              <a:rPr lang="es-ES" sz="1600" i="1" dirty="0">
                <a:latin typeface="Arial" panose="020B0604020202020204" pitchFamily="34" charset="0"/>
              </a:rPr>
              <a:t>de cuantía fija por la no presentación o presentación extemporánea del modelo 720, mucho más elevadas que las previstas en el 198 y 199 LGT.</a:t>
            </a:r>
            <a:endParaRPr lang="es-ES" i="1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ES" sz="1600" b="1" u="sng" dirty="0">
              <a:latin typeface="Arial" panose="020B0604020202020204" pitchFamily="34" charset="0"/>
            </a:endParaRPr>
          </a:p>
          <a:p>
            <a:pPr algn="just"/>
            <a:r>
              <a:rPr lang="es-ES" sz="1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“Las consecuencias del incumplimiento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</a:rPr>
              <a:t>de la obligación de suministro de información sobre bienes y derechos en el extranjero son: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Desproporcionadas.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Infringen la libre circulación de capitales </a:t>
            </a:r>
          </a:p>
          <a:p>
            <a:pPr marL="228600" indent="-228600" algn="ctr">
              <a:buFont typeface="+mj-lt"/>
              <a:buAutoNum type="arabicPeriod"/>
            </a:pPr>
            <a:r>
              <a:rPr lang="es-ES" sz="1200" b="1" u="sng" dirty="0">
                <a:solidFill>
                  <a:srgbClr val="FF0000"/>
                </a:solidFill>
                <a:latin typeface="Arial" panose="020B0604020202020204" pitchFamily="34" charset="0"/>
              </a:rPr>
              <a:t>Son contrarias al Derecho de la UE.”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100" b="1" u="sng" dirty="0">
              <a:solidFill>
                <a:schemeClr val="accent1"/>
              </a:solidFill>
            </a:endParaRPr>
          </a:p>
        </p:txBody>
      </p:sp>
      <p:pic>
        <p:nvPicPr>
          <p:cNvPr id="13314" name="Picture 2" descr="Bruselas recuerda a Sánchez que la número dos de Maduro, Delcy Rodríguez,  tiene prohibido entrar en la UE - España - COPE">
            <a:extLst>
              <a:ext uri="{FF2B5EF4-FFF2-40B4-BE49-F238E27FC236}">
                <a16:creationId xmlns:a16="http://schemas.microsoft.com/office/drawing/2014/main" id="{D42572A7-C56F-4AEB-A05E-A89A94CB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01" y="3608414"/>
            <a:ext cx="1611857" cy="11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5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9. Revocación de actos administrativos de aplicación de una norma declarada inconstitucional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362" name="Picture 2" descr="Qué es la Constitución Española? | InnoTest Oposiciones">
            <a:extLst>
              <a:ext uri="{FF2B5EF4-FFF2-40B4-BE49-F238E27FC236}">
                <a16:creationId xmlns:a16="http://schemas.microsoft.com/office/drawing/2014/main" id="{6C348D5A-88E2-4B4D-869C-05157441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02" y="416256"/>
            <a:ext cx="4259221" cy="28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22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-34118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88063" y="213191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16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Revocación de actos administrativos de aplicación de una norma declarada inconstitucional</a:t>
            </a:r>
            <a:endParaRPr lang="es-ES_tradnl" sz="16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9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30" y="1055673"/>
            <a:ext cx="81295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sz="16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Sentencia del Tribunal Supremo de 09/02/2022, Rec. Casación 126/2019</a:t>
            </a:r>
          </a:p>
          <a:p>
            <a:pPr algn="just"/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1200" u="sng" dirty="0">
                <a:solidFill>
                  <a:schemeClr val="tx1"/>
                </a:solidFill>
                <a:latin typeface="Arial" panose="020B0604020202020204" pitchFamily="34" charset="0"/>
              </a:rPr>
              <a:t>Antecedente: </a:t>
            </a:r>
            <a:r>
              <a:rPr lang="es-ES" sz="1200" i="1" dirty="0">
                <a:solidFill>
                  <a:schemeClr val="tx1"/>
                </a:solidFill>
                <a:latin typeface="Arial" panose="020B0604020202020204" pitchFamily="34" charset="0"/>
              </a:rPr>
              <a:t>STC de 11/05/2017 – inconstitucionalidad liquidaciones con pérdida de valor del suelo entre fecha de compra y fecha de venta.</a:t>
            </a:r>
          </a:p>
          <a:p>
            <a:pPr algn="just"/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1200" b="1" u="sng" dirty="0">
                <a:solidFill>
                  <a:schemeClr val="tx1"/>
                </a:solidFill>
                <a:latin typeface="Arial" panose="020B0604020202020204" pitchFamily="34" charset="0"/>
              </a:rPr>
              <a:t>Actualidad: el Tribunal Supremo señala que aquellas liquidaciones que adquirieron firmeza, </a:t>
            </a:r>
          </a:p>
          <a:p>
            <a:pPr algn="ctr"/>
            <a:r>
              <a:rPr lang="es-ES" sz="1200" b="1" u="sng" dirty="0">
                <a:solidFill>
                  <a:schemeClr val="tx1"/>
                </a:solidFill>
                <a:latin typeface="Arial" panose="020B0604020202020204" pitchFamily="34" charset="0"/>
              </a:rPr>
              <a:t>por no ser recurridas, antes de la declaración de inconstitucionalidad, </a:t>
            </a:r>
          </a:p>
          <a:p>
            <a:pPr algn="ctr"/>
            <a:r>
              <a:rPr lang="es-ES" sz="1200" b="1" u="sng" dirty="0">
                <a:solidFill>
                  <a:schemeClr val="tx1"/>
                </a:solidFill>
                <a:latin typeface="Arial" panose="020B0604020202020204" pitchFamily="34" charset="0"/>
              </a:rPr>
              <a:t>son susceptibles de ser revocadas con base en los artículos 219 y 221,3 LGT.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100" b="1" u="sng" dirty="0">
              <a:solidFill>
                <a:schemeClr val="accent1"/>
              </a:solidFill>
            </a:endParaRPr>
          </a:p>
        </p:txBody>
      </p:sp>
      <p:pic>
        <p:nvPicPr>
          <p:cNvPr id="16388" name="Picture 4" descr="Revocación">
            <a:extLst>
              <a:ext uri="{FF2B5EF4-FFF2-40B4-BE49-F238E27FC236}">
                <a16:creationId xmlns:a16="http://schemas.microsoft.com/office/drawing/2014/main" id="{1B51A395-4752-47B1-8CB2-35C7AC38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56" y="2965162"/>
            <a:ext cx="3502999" cy="17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68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10. Los principios de culpabilidad y proporcionalidad en el derecho administrativo sancionador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410" name="Picture 2" descr="Culpabilidad Vectores Libres de Derechos - iStock">
            <a:extLst>
              <a:ext uri="{FF2B5EF4-FFF2-40B4-BE49-F238E27FC236}">
                <a16:creationId xmlns:a16="http://schemas.microsoft.com/office/drawing/2014/main" id="{57956E65-2053-412D-A394-A01357DB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44" y="624031"/>
            <a:ext cx="3412793" cy="23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8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-34118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34904" y="184657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16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Los principios de culpabilidad y proporcionalidad en el derecho administrativo sancionador</a:t>
            </a:r>
            <a:endParaRPr lang="es-ES_tradnl" sz="16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30" y="1055673"/>
            <a:ext cx="812954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sz="16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Sentencia de la Audiencia Nacional de 12/05/2021 (Rec. 206/2020)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1200" u="sng" dirty="0">
                <a:solidFill>
                  <a:schemeClr val="tx1"/>
                </a:solidFill>
                <a:latin typeface="Arial" panose="020B0604020202020204" pitchFamily="34" charset="0"/>
              </a:rPr>
              <a:t>La sanción impuesta –artículo 170,Dos.4º LIVA- como consecuencia de la falta de consignación en la autoliquidación de las cuotas </a:t>
            </a:r>
            <a:r>
              <a:rPr lang="es-ES" sz="1200" u="sng" dirty="0" err="1">
                <a:solidFill>
                  <a:schemeClr val="tx1"/>
                </a:solidFill>
                <a:latin typeface="Arial" panose="020B0604020202020204" pitchFamily="34" charset="0"/>
              </a:rPr>
              <a:t>autorepercutidas</a:t>
            </a:r>
            <a:r>
              <a:rPr lang="es-ES" sz="1200" u="sng" dirty="0">
                <a:solidFill>
                  <a:schemeClr val="tx1"/>
                </a:solidFill>
                <a:latin typeface="Arial" panose="020B0604020202020204" pitchFamily="34" charset="0"/>
              </a:rPr>
              <a:t> vulnera el principio de proporcionalidad</a:t>
            </a:r>
            <a:endParaRPr lang="es-ES" sz="12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100" b="1" u="sng" dirty="0">
              <a:solidFill>
                <a:schemeClr val="accent1"/>
              </a:solidFill>
            </a:endParaRPr>
          </a:p>
        </p:txBody>
      </p:sp>
      <p:pic>
        <p:nvPicPr>
          <p:cNvPr id="18434" name="Picture 2" descr="NOVEDADES EN LA LEY DEL IVA | Notaría Jaime Cuesta López, en Sueca">
            <a:extLst>
              <a:ext uri="{FF2B5EF4-FFF2-40B4-BE49-F238E27FC236}">
                <a16:creationId xmlns:a16="http://schemas.microsoft.com/office/drawing/2014/main" id="{6D7DF005-3027-41D1-823B-B376F48C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54" y="2499249"/>
            <a:ext cx="4346474" cy="18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1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11. Proyecto de Reglamento de Facturación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9458" name="Picture 2" descr="Facturación Electrónica ¿Qué pasa si estoy obligado a facturar y no lo  hago? • Assurance ControlTech">
            <a:extLst>
              <a:ext uri="{FF2B5EF4-FFF2-40B4-BE49-F238E27FC236}">
                <a16:creationId xmlns:a16="http://schemas.microsoft.com/office/drawing/2014/main" id="{045DD34F-4719-44B2-8BA1-C2DB9F93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0" y="666403"/>
            <a:ext cx="4596950" cy="2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5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-34118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34904" y="184657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16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Proyecto de Reglamento de Facturación</a:t>
            </a:r>
            <a:endParaRPr lang="es-ES_tradnl" sz="16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30" y="1055673"/>
            <a:ext cx="812954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sz="16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Contexto: digitalización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endParaRPr lang="es-ES" sz="1600" b="1" u="sng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es-ES" sz="1600" b="1" u="sng" dirty="0">
                <a:solidFill>
                  <a:schemeClr val="tx1"/>
                </a:solidFill>
                <a:latin typeface="Arial" panose="020B0604020202020204" pitchFamily="34" charset="0"/>
              </a:rPr>
              <a:t>Contenido del Real Decreto: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</a:rPr>
              <a:t>Ámbito de aplicación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</a:rPr>
              <a:t>Características de los sistemas informáticos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</a:rPr>
              <a:t>Requisitos de los sistemas de facturación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</a:rPr>
              <a:t>Posibilidad de remisión de la información a la AEAT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</a:rPr>
              <a:t>Integración de los registros de facturación en los libros registros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</a:rPr>
              <a:t>Verificación por parte de la AEAT.</a:t>
            </a:r>
            <a:endParaRPr lang="es-E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1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0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12. Responsabilidad Penal del asesor fiscal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0482" name="Picture 2" descr="Responsabilidad Penal Corporativa en los Estados Unidos y Brasil: Un Breve  Análisis Comparativo">
            <a:extLst>
              <a:ext uri="{FF2B5EF4-FFF2-40B4-BE49-F238E27FC236}">
                <a16:creationId xmlns:a16="http://schemas.microsoft.com/office/drawing/2014/main" id="{5C5E83CC-4AA0-48BF-A2B4-0A26AD14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19" y="327547"/>
            <a:ext cx="2818998" cy="28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52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-34118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34904" y="184657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16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Responsabilidad penal del asesor fiscal</a:t>
            </a:r>
            <a:endParaRPr lang="es-ES_tradnl" sz="16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84445" y="35582"/>
            <a:ext cx="1224787" cy="676379"/>
            <a:chOff x="180622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80622" y="16614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30" y="1055673"/>
            <a:ext cx="8129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s-ES" sz="12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Guía práctica en relación con los clientes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200" b="1" u="sng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endParaRPr lang="es-ES" sz="1100" b="1" u="sng" dirty="0">
              <a:solidFill>
                <a:schemeClr val="accent1"/>
              </a:solidFill>
            </a:endParaRPr>
          </a:p>
        </p:txBody>
      </p:sp>
      <p:pic>
        <p:nvPicPr>
          <p:cNvPr id="23556" name="Picture 4" descr="AL HABLA: Xabi Alonso sobre Heynckes y el próximo DT del Bayern Múnich, el  Mundial de Rusia 2018… | Bundesliga">
            <a:extLst>
              <a:ext uri="{FF2B5EF4-FFF2-40B4-BE49-F238E27FC236}">
                <a16:creationId xmlns:a16="http://schemas.microsoft.com/office/drawing/2014/main" id="{8766AEC5-E90A-4326-8B8A-6C7E6E65E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97" y="1575443"/>
            <a:ext cx="5502109" cy="30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92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22">
            <a:extLst>
              <a:ext uri="{FF2B5EF4-FFF2-40B4-BE49-F238E27FC236}">
                <a16:creationId xmlns:a16="http://schemas.microsoft.com/office/drawing/2014/main" id="{24023A8E-9C7D-4188-883E-3B337C7AB625}"/>
              </a:ext>
            </a:extLst>
          </p:cNvPr>
          <p:cNvSpPr>
            <a:spLocks/>
          </p:cNvSpPr>
          <p:nvPr/>
        </p:nvSpPr>
        <p:spPr bwMode="auto">
          <a:xfrm>
            <a:off x="4624652" y="1695590"/>
            <a:ext cx="671981" cy="3379522"/>
          </a:xfrm>
          <a:custGeom>
            <a:avLst/>
            <a:gdLst>
              <a:gd name="T0" fmla="*/ 151 w 151"/>
              <a:gd name="T1" fmla="*/ 1316 h 1316"/>
              <a:gd name="T2" fmla="*/ 0 w 151"/>
              <a:gd name="T3" fmla="*/ 1316 h 1316"/>
              <a:gd name="T4" fmla="*/ 0 w 151"/>
              <a:gd name="T5" fmla="*/ 195 h 1316"/>
              <a:gd name="T6" fmla="*/ 151 w 151"/>
              <a:gd name="T7" fmla="*/ 0 h 1316"/>
              <a:gd name="T8" fmla="*/ 151 w 151"/>
              <a:gd name="T9" fmla="*/ 1316 h 1316"/>
              <a:gd name="connsiteX0" fmla="*/ 10000 w 10000"/>
              <a:gd name="connsiteY0" fmla="*/ 10000 h 11004"/>
              <a:gd name="connsiteX1" fmla="*/ 0 w 10000"/>
              <a:gd name="connsiteY1" fmla="*/ 11004 h 11004"/>
              <a:gd name="connsiteX2" fmla="*/ 0 w 10000"/>
              <a:gd name="connsiteY2" fmla="*/ 1482 h 11004"/>
              <a:gd name="connsiteX3" fmla="*/ 10000 w 10000"/>
              <a:gd name="connsiteY3" fmla="*/ 0 h 11004"/>
              <a:gd name="connsiteX4" fmla="*/ 10000 w 10000"/>
              <a:gd name="connsiteY4" fmla="*/ 10000 h 11004"/>
              <a:gd name="connsiteX0" fmla="*/ 10086 w 10086"/>
              <a:gd name="connsiteY0" fmla="*/ 11004 h 11004"/>
              <a:gd name="connsiteX1" fmla="*/ 0 w 10086"/>
              <a:gd name="connsiteY1" fmla="*/ 11004 h 11004"/>
              <a:gd name="connsiteX2" fmla="*/ 0 w 10086"/>
              <a:gd name="connsiteY2" fmla="*/ 1482 h 11004"/>
              <a:gd name="connsiteX3" fmla="*/ 10000 w 10086"/>
              <a:gd name="connsiteY3" fmla="*/ 0 h 11004"/>
              <a:gd name="connsiteX4" fmla="*/ 10086 w 10086"/>
              <a:gd name="connsiteY4" fmla="*/ 11004 h 1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" h="11004">
                <a:moveTo>
                  <a:pt x="10086" y="11004"/>
                </a:moveTo>
                <a:lnTo>
                  <a:pt x="0" y="11004"/>
                </a:lnTo>
                <a:lnTo>
                  <a:pt x="0" y="1482"/>
                </a:lnTo>
                <a:lnTo>
                  <a:pt x="10000" y="0"/>
                </a:lnTo>
                <a:cubicBezTo>
                  <a:pt x="10029" y="3668"/>
                  <a:pt x="10057" y="7336"/>
                  <a:pt x="10086" y="110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22">
            <a:extLst>
              <a:ext uri="{FF2B5EF4-FFF2-40B4-BE49-F238E27FC236}">
                <a16:creationId xmlns:a16="http://schemas.microsoft.com/office/drawing/2014/main" id="{24023A8E-9C7D-4188-883E-3B337C7AB625}"/>
              </a:ext>
            </a:extLst>
          </p:cNvPr>
          <p:cNvSpPr>
            <a:spLocks/>
          </p:cNvSpPr>
          <p:nvPr/>
        </p:nvSpPr>
        <p:spPr bwMode="auto">
          <a:xfrm>
            <a:off x="6525554" y="1209180"/>
            <a:ext cx="671981" cy="3379522"/>
          </a:xfrm>
          <a:custGeom>
            <a:avLst/>
            <a:gdLst>
              <a:gd name="T0" fmla="*/ 151 w 151"/>
              <a:gd name="T1" fmla="*/ 1316 h 1316"/>
              <a:gd name="T2" fmla="*/ 0 w 151"/>
              <a:gd name="T3" fmla="*/ 1316 h 1316"/>
              <a:gd name="T4" fmla="*/ 0 w 151"/>
              <a:gd name="T5" fmla="*/ 195 h 1316"/>
              <a:gd name="T6" fmla="*/ 151 w 151"/>
              <a:gd name="T7" fmla="*/ 0 h 1316"/>
              <a:gd name="T8" fmla="*/ 151 w 151"/>
              <a:gd name="T9" fmla="*/ 1316 h 1316"/>
              <a:gd name="connsiteX0" fmla="*/ 10000 w 10000"/>
              <a:gd name="connsiteY0" fmla="*/ 10000 h 11004"/>
              <a:gd name="connsiteX1" fmla="*/ 0 w 10000"/>
              <a:gd name="connsiteY1" fmla="*/ 11004 h 11004"/>
              <a:gd name="connsiteX2" fmla="*/ 0 w 10000"/>
              <a:gd name="connsiteY2" fmla="*/ 1482 h 11004"/>
              <a:gd name="connsiteX3" fmla="*/ 10000 w 10000"/>
              <a:gd name="connsiteY3" fmla="*/ 0 h 11004"/>
              <a:gd name="connsiteX4" fmla="*/ 10000 w 10000"/>
              <a:gd name="connsiteY4" fmla="*/ 10000 h 11004"/>
              <a:gd name="connsiteX0" fmla="*/ 10086 w 10086"/>
              <a:gd name="connsiteY0" fmla="*/ 11004 h 11004"/>
              <a:gd name="connsiteX1" fmla="*/ 0 w 10086"/>
              <a:gd name="connsiteY1" fmla="*/ 11004 h 11004"/>
              <a:gd name="connsiteX2" fmla="*/ 0 w 10086"/>
              <a:gd name="connsiteY2" fmla="*/ 1482 h 11004"/>
              <a:gd name="connsiteX3" fmla="*/ 10000 w 10086"/>
              <a:gd name="connsiteY3" fmla="*/ 0 h 11004"/>
              <a:gd name="connsiteX4" fmla="*/ 10086 w 10086"/>
              <a:gd name="connsiteY4" fmla="*/ 11004 h 1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" h="11004">
                <a:moveTo>
                  <a:pt x="10086" y="11004"/>
                </a:moveTo>
                <a:lnTo>
                  <a:pt x="0" y="11004"/>
                </a:lnTo>
                <a:lnTo>
                  <a:pt x="0" y="1482"/>
                </a:lnTo>
                <a:lnTo>
                  <a:pt x="10000" y="0"/>
                </a:lnTo>
                <a:cubicBezTo>
                  <a:pt x="10029" y="3668"/>
                  <a:pt x="10057" y="7336"/>
                  <a:pt x="10086" y="110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24">
            <a:extLst>
              <a:ext uri="{FF2B5EF4-FFF2-40B4-BE49-F238E27FC236}">
                <a16:creationId xmlns:a16="http://schemas.microsoft.com/office/drawing/2014/main" id="{28E0430A-8500-4B50-8375-2891709BE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918" y="2398633"/>
            <a:ext cx="675077" cy="23459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35">
            <a:extLst>
              <a:ext uri="{FF2B5EF4-FFF2-40B4-BE49-F238E27FC236}">
                <a16:creationId xmlns:a16="http://schemas.microsoft.com/office/drawing/2014/main" id="{09425CCD-928E-4A11-A620-423B5304EFF6}"/>
              </a:ext>
            </a:extLst>
          </p:cNvPr>
          <p:cNvSpPr>
            <a:spLocks/>
          </p:cNvSpPr>
          <p:nvPr/>
        </p:nvSpPr>
        <p:spPr bwMode="auto">
          <a:xfrm>
            <a:off x="1839931" y="1030793"/>
            <a:ext cx="39712" cy="341126"/>
          </a:xfrm>
          <a:custGeom>
            <a:avLst/>
            <a:gdLst>
              <a:gd name="T0" fmla="*/ 9 w 9"/>
              <a:gd name="T1" fmla="*/ 146 h 146"/>
              <a:gd name="T2" fmla="*/ 0 w 9"/>
              <a:gd name="T3" fmla="*/ 146 h 146"/>
              <a:gd name="T4" fmla="*/ 2 w 9"/>
              <a:gd name="T5" fmla="*/ 0 h 146"/>
              <a:gd name="T6" fmla="*/ 7 w 9"/>
              <a:gd name="T7" fmla="*/ 0 h 146"/>
              <a:gd name="T8" fmla="*/ 9 w 9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46">
                <a:moveTo>
                  <a:pt x="9" y="146"/>
                </a:moveTo>
                <a:lnTo>
                  <a:pt x="0" y="146"/>
                </a:lnTo>
                <a:lnTo>
                  <a:pt x="2" y="0"/>
                </a:lnTo>
                <a:lnTo>
                  <a:pt x="7" y="0"/>
                </a:lnTo>
                <a:lnTo>
                  <a:pt x="9" y="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36">
            <a:extLst>
              <a:ext uri="{FF2B5EF4-FFF2-40B4-BE49-F238E27FC236}">
                <a16:creationId xmlns:a16="http://schemas.microsoft.com/office/drawing/2014/main" id="{71C7EFF4-6EC7-4FDC-ACAE-B24A24D1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807" y="1280250"/>
            <a:ext cx="705961" cy="50000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21">
            <a:extLst>
              <a:ext uri="{FF2B5EF4-FFF2-40B4-BE49-F238E27FC236}">
                <a16:creationId xmlns:a16="http://schemas.microsoft.com/office/drawing/2014/main" id="{217194BA-D8D8-475C-AC62-3E4EA0D0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172" y="1435645"/>
            <a:ext cx="794206" cy="3162424"/>
          </a:xfrm>
          <a:prstGeom prst="rect">
            <a:avLst/>
          </a:prstGeom>
          <a:solidFill>
            <a:schemeClr val="bg1">
              <a:lumMod val="75000"/>
              <a:tint val="66000"/>
              <a:satMod val="1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7">
            <a:extLst>
              <a:ext uri="{FF2B5EF4-FFF2-40B4-BE49-F238E27FC236}">
                <a16:creationId xmlns:a16="http://schemas.microsoft.com/office/drawing/2014/main" id="{B5BB74E7-3222-4C44-A7A0-C93A63145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43" y="2581475"/>
            <a:ext cx="701550" cy="22048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Agrupar 40"/>
          <p:cNvGrpSpPr/>
          <p:nvPr/>
        </p:nvGrpSpPr>
        <p:grpSpPr>
          <a:xfrm>
            <a:off x="-635979" y="696513"/>
            <a:ext cx="11602660" cy="4451132"/>
            <a:chOff x="-617370" y="1430285"/>
            <a:chExt cx="12819120" cy="5427716"/>
          </a:xfrm>
        </p:grpSpPr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F5001151-5182-4FED-810C-70C78D902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7370" y="1430285"/>
              <a:ext cx="12193951" cy="4363910"/>
            </a:xfrm>
            <a:custGeom>
              <a:avLst/>
              <a:gdLst>
                <a:gd name="T0" fmla="*/ 7397 w 7768"/>
                <a:gd name="T1" fmla="*/ 900 h 2763"/>
                <a:gd name="T2" fmla="*/ 7344 w 7768"/>
                <a:gd name="T3" fmla="*/ 1915 h 2763"/>
                <a:gd name="T4" fmla="*/ 7283 w 7768"/>
                <a:gd name="T5" fmla="*/ 1173 h 2763"/>
                <a:gd name="T6" fmla="*/ 7011 w 7768"/>
                <a:gd name="T7" fmla="*/ 1173 h 2763"/>
                <a:gd name="T8" fmla="*/ 6912 w 7768"/>
                <a:gd name="T9" fmla="*/ 1892 h 2763"/>
                <a:gd name="T10" fmla="*/ 6943 w 7768"/>
                <a:gd name="T11" fmla="*/ 802 h 2763"/>
                <a:gd name="T12" fmla="*/ 6844 w 7768"/>
                <a:gd name="T13" fmla="*/ 393 h 2763"/>
                <a:gd name="T14" fmla="*/ 6844 w 7768"/>
                <a:gd name="T15" fmla="*/ 355 h 2763"/>
                <a:gd name="T16" fmla="*/ 6746 w 7768"/>
                <a:gd name="T17" fmla="*/ 310 h 2763"/>
                <a:gd name="T18" fmla="*/ 6708 w 7768"/>
                <a:gd name="T19" fmla="*/ 0 h 2763"/>
                <a:gd name="T20" fmla="*/ 6663 w 7768"/>
                <a:gd name="T21" fmla="*/ 265 h 2763"/>
                <a:gd name="T22" fmla="*/ 6610 w 7768"/>
                <a:gd name="T23" fmla="*/ 355 h 2763"/>
                <a:gd name="T24" fmla="*/ 6526 w 7768"/>
                <a:gd name="T25" fmla="*/ 393 h 2763"/>
                <a:gd name="T26" fmla="*/ 6473 w 7768"/>
                <a:gd name="T27" fmla="*/ 802 h 2763"/>
                <a:gd name="T28" fmla="*/ 6473 w 7768"/>
                <a:gd name="T29" fmla="*/ 855 h 2763"/>
                <a:gd name="T30" fmla="*/ 6375 w 7768"/>
                <a:gd name="T31" fmla="*/ 1211 h 2763"/>
                <a:gd name="T32" fmla="*/ 5913 w 7768"/>
                <a:gd name="T33" fmla="*/ 1128 h 2763"/>
                <a:gd name="T34" fmla="*/ 5815 w 7768"/>
                <a:gd name="T35" fmla="*/ 2135 h 2763"/>
                <a:gd name="T36" fmla="*/ 5254 w 7768"/>
                <a:gd name="T37" fmla="*/ 817 h 2763"/>
                <a:gd name="T38" fmla="*/ 5186 w 7768"/>
                <a:gd name="T39" fmla="*/ 1824 h 2763"/>
                <a:gd name="T40" fmla="*/ 4944 w 7768"/>
                <a:gd name="T41" fmla="*/ 1234 h 2763"/>
                <a:gd name="T42" fmla="*/ 4732 w 7768"/>
                <a:gd name="T43" fmla="*/ 1181 h 2763"/>
                <a:gd name="T44" fmla="*/ 4505 w 7768"/>
                <a:gd name="T45" fmla="*/ 1181 h 2763"/>
                <a:gd name="T46" fmla="*/ 4422 w 7768"/>
                <a:gd name="T47" fmla="*/ 1234 h 2763"/>
                <a:gd name="T48" fmla="*/ 4323 w 7768"/>
                <a:gd name="T49" fmla="*/ 1907 h 2763"/>
                <a:gd name="T50" fmla="*/ 4270 w 7768"/>
                <a:gd name="T51" fmla="*/ 969 h 2763"/>
                <a:gd name="T52" fmla="*/ 4077 w 7768"/>
                <a:gd name="T53" fmla="*/ 734 h 2763"/>
                <a:gd name="T54" fmla="*/ 3880 w 7768"/>
                <a:gd name="T55" fmla="*/ 969 h 2763"/>
                <a:gd name="T56" fmla="*/ 3831 w 7768"/>
                <a:gd name="T57" fmla="*/ 1824 h 2763"/>
                <a:gd name="T58" fmla="*/ 3634 w 7768"/>
                <a:gd name="T59" fmla="*/ 2135 h 2763"/>
                <a:gd name="T60" fmla="*/ 3527 w 7768"/>
                <a:gd name="T61" fmla="*/ 1135 h 2763"/>
                <a:gd name="T62" fmla="*/ 3157 w 7768"/>
                <a:gd name="T63" fmla="*/ 1211 h 2763"/>
                <a:gd name="T64" fmla="*/ 3051 w 7768"/>
                <a:gd name="T65" fmla="*/ 1546 h 2763"/>
                <a:gd name="T66" fmla="*/ 2589 w 7768"/>
                <a:gd name="T67" fmla="*/ 1483 h 2763"/>
                <a:gd name="T68" fmla="*/ 2491 w 7768"/>
                <a:gd name="T69" fmla="*/ 1824 h 2763"/>
                <a:gd name="T70" fmla="*/ 2339 w 7768"/>
                <a:gd name="T71" fmla="*/ 689 h 2763"/>
                <a:gd name="T72" fmla="*/ 2074 w 7768"/>
                <a:gd name="T73" fmla="*/ 333 h 2763"/>
                <a:gd name="T74" fmla="*/ 1810 w 7768"/>
                <a:gd name="T75" fmla="*/ 689 h 2763"/>
                <a:gd name="T76" fmla="*/ 1734 w 7768"/>
                <a:gd name="T77" fmla="*/ 1925 h 2763"/>
                <a:gd name="T78" fmla="*/ 1522 w 7768"/>
                <a:gd name="T79" fmla="*/ 1885 h 2763"/>
                <a:gd name="T80" fmla="*/ 1476 w 7768"/>
                <a:gd name="T81" fmla="*/ 2135 h 2763"/>
                <a:gd name="T82" fmla="*/ 1469 w 7768"/>
                <a:gd name="T83" fmla="*/ 1294 h 2763"/>
                <a:gd name="T84" fmla="*/ 1363 w 7768"/>
                <a:gd name="T85" fmla="*/ 1188 h 2763"/>
                <a:gd name="T86" fmla="*/ 931 w 7768"/>
                <a:gd name="T87" fmla="*/ 1241 h 2763"/>
                <a:gd name="T88" fmla="*/ 954 w 7768"/>
                <a:gd name="T89" fmla="*/ 2135 h 2763"/>
                <a:gd name="T90" fmla="*/ 606 w 7768"/>
                <a:gd name="T91" fmla="*/ 1620 h 2763"/>
                <a:gd name="T92" fmla="*/ 447 w 7768"/>
                <a:gd name="T93" fmla="*/ 1309 h 2763"/>
                <a:gd name="T94" fmla="*/ 61 w 7768"/>
                <a:gd name="T95" fmla="*/ 1264 h 2763"/>
                <a:gd name="T96" fmla="*/ 0 w 7768"/>
                <a:gd name="T97" fmla="*/ 2135 h 2763"/>
                <a:gd name="T98" fmla="*/ 7768 w 7768"/>
                <a:gd name="T99" fmla="*/ 2763 h 2763"/>
                <a:gd name="T100" fmla="*/ 7768 w 7768"/>
                <a:gd name="T101" fmla="*/ 953 h 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68" h="2763">
                  <a:moveTo>
                    <a:pt x="7715" y="953"/>
                  </a:moveTo>
                  <a:cubicBezTo>
                    <a:pt x="7715" y="900"/>
                    <a:pt x="7715" y="900"/>
                    <a:pt x="7715" y="900"/>
                  </a:cubicBezTo>
                  <a:cubicBezTo>
                    <a:pt x="7397" y="900"/>
                    <a:pt x="7397" y="900"/>
                    <a:pt x="7397" y="900"/>
                  </a:cubicBezTo>
                  <a:cubicBezTo>
                    <a:pt x="7397" y="953"/>
                    <a:pt x="7397" y="953"/>
                    <a:pt x="7397" y="953"/>
                  </a:cubicBezTo>
                  <a:cubicBezTo>
                    <a:pt x="7344" y="953"/>
                    <a:pt x="7344" y="953"/>
                    <a:pt x="7344" y="953"/>
                  </a:cubicBezTo>
                  <a:cubicBezTo>
                    <a:pt x="7344" y="1915"/>
                    <a:pt x="7344" y="1915"/>
                    <a:pt x="7344" y="1915"/>
                  </a:cubicBezTo>
                  <a:cubicBezTo>
                    <a:pt x="7314" y="1915"/>
                    <a:pt x="7314" y="1915"/>
                    <a:pt x="7314" y="1915"/>
                  </a:cubicBezTo>
                  <a:cubicBezTo>
                    <a:pt x="7314" y="1173"/>
                    <a:pt x="7314" y="1173"/>
                    <a:pt x="7314" y="1173"/>
                  </a:cubicBezTo>
                  <a:cubicBezTo>
                    <a:pt x="7283" y="1173"/>
                    <a:pt x="7283" y="1173"/>
                    <a:pt x="7283" y="1173"/>
                  </a:cubicBezTo>
                  <a:cubicBezTo>
                    <a:pt x="7283" y="1135"/>
                    <a:pt x="7283" y="1135"/>
                    <a:pt x="7283" y="1135"/>
                  </a:cubicBezTo>
                  <a:cubicBezTo>
                    <a:pt x="7011" y="1135"/>
                    <a:pt x="7011" y="1135"/>
                    <a:pt x="7011" y="1135"/>
                  </a:cubicBezTo>
                  <a:cubicBezTo>
                    <a:pt x="7011" y="1173"/>
                    <a:pt x="7011" y="1173"/>
                    <a:pt x="7011" y="1173"/>
                  </a:cubicBezTo>
                  <a:cubicBezTo>
                    <a:pt x="6981" y="1173"/>
                    <a:pt x="6981" y="1173"/>
                    <a:pt x="6981" y="1173"/>
                  </a:cubicBezTo>
                  <a:cubicBezTo>
                    <a:pt x="6981" y="1892"/>
                    <a:pt x="6981" y="1892"/>
                    <a:pt x="6981" y="1892"/>
                  </a:cubicBezTo>
                  <a:cubicBezTo>
                    <a:pt x="6912" y="1892"/>
                    <a:pt x="6912" y="1892"/>
                    <a:pt x="6912" y="1892"/>
                  </a:cubicBezTo>
                  <a:cubicBezTo>
                    <a:pt x="6912" y="855"/>
                    <a:pt x="6912" y="855"/>
                    <a:pt x="6912" y="855"/>
                  </a:cubicBezTo>
                  <a:cubicBezTo>
                    <a:pt x="6943" y="855"/>
                    <a:pt x="6943" y="855"/>
                    <a:pt x="6943" y="855"/>
                  </a:cubicBezTo>
                  <a:cubicBezTo>
                    <a:pt x="6943" y="802"/>
                    <a:pt x="6943" y="802"/>
                    <a:pt x="6943" y="802"/>
                  </a:cubicBezTo>
                  <a:cubicBezTo>
                    <a:pt x="6912" y="802"/>
                    <a:pt x="6912" y="802"/>
                    <a:pt x="6912" y="802"/>
                  </a:cubicBezTo>
                  <a:cubicBezTo>
                    <a:pt x="6844" y="802"/>
                    <a:pt x="6844" y="802"/>
                    <a:pt x="6844" y="802"/>
                  </a:cubicBezTo>
                  <a:cubicBezTo>
                    <a:pt x="6844" y="393"/>
                    <a:pt x="6844" y="393"/>
                    <a:pt x="6844" y="393"/>
                  </a:cubicBezTo>
                  <a:cubicBezTo>
                    <a:pt x="6868" y="393"/>
                    <a:pt x="6868" y="393"/>
                    <a:pt x="6868" y="393"/>
                  </a:cubicBezTo>
                  <a:cubicBezTo>
                    <a:pt x="6868" y="355"/>
                    <a:pt x="6868" y="355"/>
                    <a:pt x="6868" y="355"/>
                  </a:cubicBezTo>
                  <a:cubicBezTo>
                    <a:pt x="6844" y="355"/>
                    <a:pt x="6844" y="355"/>
                    <a:pt x="6844" y="355"/>
                  </a:cubicBezTo>
                  <a:cubicBezTo>
                    <a:pt x="6799" y="355"/>
                    <a:pt x="6799" y="355"/>
                    <a:pt x="6799" y="355"/>
                  </a:cubicBezTo>
                  <a:cubicBezTo>
                    <a:pt x="6799" y="310"/>
                    <a:pt x="6799" y="310"/>
                    <a:pt x="6799" y="310"/>
                  </a:cubicBezTo>
                  <a:cubicBezTo>
                    <a:pt x="6746" y="310"/>
                    <a:pt x="6746" y="310"/>
                    <a:pt x="6746" y="310"/>
                  </a:cubicBezTo>
                  <a:cubicBezTo>
                    <a:pt x="6746" y="265"/>
                    <a:pt x="6746" y="265"/>
                    <a:pt x="6746" y="265"/>
                  </a:cubicBezTo>
                  <a:cubicBezTo>
                    <a:pt x="6716" y="265"/>
                    <a:pt x="6716" y="265"/>
                    <a:pt x="6716" y="265"/>
                  </a:cubicBezTo>
                  <a:cubicBezTo>
                    <a:pt x="6708" y="0"/>
                    <a:pt x="6708" y="0"/>
                    <a:pt x="6708" y="0"/>
                  </a:cubicBezTo>
                  <a:cubicBezTo>
                    <a:pt x="6700" y="0"/>
                    <a:pt x="6700" y="0"/>
                    <a:pt x="6700" y="0"/>
                  </a:cubicBezTo>
                  <a:cubicBezTo>
                    <a:pt x="6693" y="265"/>
                    <a:pt x="6693" y="265"/>
                    <a:pt x="6693" y="265"/>
                  </a:cubicBezTo>
                  <a:cubicBezTo>
                    <a:pt x="6663" y="265"/>
                    <a:pt x="6663" y="265"/>
                    <a:pt x="6663" y="265"/>
                  </a:cubicBezTo>
                  <a:cubicBezTo>
                    <a:pt x="6663" y="310"/>
                    <a:pt x="6663" y="310"/>
                    <a:pt x="6663" y="310"/>
                  </a:cubicBezTo>
                  <a:cubicBezTo>
                    <a:pt x="6610" y="310"/>
                    <a:pt x="6610" y="310"/>
                    <a:pt x="6610" y="310"/>
                  </a:cubicBezTo>
                  <a:cubicBezTo>
                    <a:pt x="6610" y="355"/>
                    <a:pt x="6610" y="355"/>
                    <a:pt x="6610" y="355"/>
                  </a:cubicBezTo>
                  <a:cubicBezTo>
                    <a:pt x="6549" y="355"/>
                    <a:pt x="6549" y="355"/>
                    <a:pt x="6549" y="355"/>
                  </a:cubicBezTo>
                  <a:cubicBezTo>
                    <a:pt x="6526" y="355"/>
                    <a:pt x="6526" y="355"/>
                    <a:pt x="6526" y="355"/>
                  </a:cubicBezTo>
                  <a:cubicBezTo>
                    <a:pt x="6526" y="393"/>
                    <a:pt x="6526" y="393"/>
                    <a:pt x="6526" y="393"/>
                  </a:cubicBezTo>
                  <a:cubicBezTo>
                    <a:pt x="6549" y="393"/>
                    <a:pt x="6549" y="393"/>
                    <a:pt x="6549" y="393"/>
                  </a:cubicBezTo>
                  <a:cubicBezTo>
                    <a:pt x="6549" y="802"/>
                    <a:pt x="6549" y="802"/>
                    <a:pt x="6549" y="802"/>
                  </a:cubicBezTo>
                  <a:cubicBezTo>
                    <a:pt x="6473" y="802"/>
                    <a:pt x="6473" y="802"/>
                    <a:pt x="6473" y="802"/>
                  </a:cubicBezTo>
                  <a:cubicBezTo>
                    <a:pt x="6443" y="802"/>
                    <a:pt x="6443" y="802"/>
                    <a:pt x="6443" y="802"/>
                  </a:cubicBezTo>
                  <a:cubicBezTo>
                    <a:pt x="6443" y="855"/>
                    <a:pt x="6443" y="855"/>
                    <a:pt x="6443" y="855"/>
                  </a:cubicBezTo>
                  <a:cubicBezTo>
                    <a:pt x="6473" y="855"/>
                    <a:pt x="6473" y="855"/>
                    <a:pt x="6473" y="855"/>
                  </a:cubicBezTo>
                  <a:cubicBezTo>
                    <a:pt x="6473" y="1930"/>
                    <a:pt x="6473" y="1930"/>
                    <a:pt x="6473" y="1930"/>
                  </a:cubicBezTo>
                  <a:cubicBezTo>
                    <a:pt x="6375" y="1930"/>
                    <a:pt x="6375" y="1930"/>
                    <a:pt x="6375" y="1930"/>
                  </a:cubicBezTo>
                  <a:cubicBezTo>
                    <a:pt x="6375" y="1211"/>
                    <a:pt x="6375" y="1211"/>
                    <a:pt x="6375" y="1211"/>
                  </a:cubicBezTo>
                  <a:cubicBezTo>
                    <a:pt x="6276" y="1211"/>
                    <a:pt x="6276" y="1211"/>
                    <a:pt x="6276" y="1211"/>
                  </a:cubicBezTo>
                  <a:cubicBezTo>
                    <a:pt x="6276" y="1128"/>
                    <a:pt x="6276" y="1128"/>
                    <a:pt x="6276" y="1128"/>
                  </a:cubicBezTo>
                  <a:cubicBezTo>
                    <a:pt x="5913" y="1128"/>
                    <a:pt x="5913" y="1128"/>
                    <a:pt x="5913" y="1128"/>
                  </a:cubicBezTo>
                  <a:cubicBezTo>
                    <a:pt x="5913" y="1211"/>
                    <a:pt x="5913" y="1211"/>
                    <a:pt x="5913" y="1211"/>
                  </a:cubicBezTo>
                  <a:cubicBezTo>
                    <a:pt x="5815" y="1211"/>
                    <a:pt x="5815" y="1211"/>
                    <a:pt x="5815" y="1211"/>
                  </a:cubicBezTo>
                  <a:cubicBezTo>
                    <a:pt x="5815" y="2135"/>
                    <a:pt x="5815" y="2135"/>
                    <a:pt x="5815" y="2135"/>
                  </a:cubicBezTo>
                  <a:cubicBezTo>
                    <a:pt x="5724" y="2135"/>
                    <a:pt x="5724" y="2135"/>
                    <a:pt x="5724" y="2135"/>
                  </a:cubicBezTo>
                  <a:cubicBezTo>
                    <a:pt x="5724" y="514"/>
                    <a:pt x="5724" y="514"/>
                    <a:pt x="5724" y="514"/>
                  </a:cubicBezTo>
                  <a:cubicBezTo>
                    <a:pt x="5254" y="817"/>
                    <a:pt x="5254" y="817"/>
                    <a:pt x="5254" y="817"/>
                  </a:cubicBezTo>
                  <a:cubicBezTo>
                    <a:pt x="5254" y="2135"/>
                    <a:pt x="5254" y="2135"/>
                    <a:pt x="5254" y="2135"/>
                  </a:cubicBezTo>
                  <a:cubicBezTo>
                    <a:pt x="5186" y="2135"/>
                    <a:pt x="5186" y="2135"/>
                    <a:pt x="5186" y="2135"/>
                  </a:cubicBezTo>
                  <a:cubicBezTo>
                    <a:pt x="5186" y="1824"/>
                    <a:pt x="5186" y="1824"/>
                    <a:pt x="5186" y="1824"/>
                  </a:cubicBezTo>
                  <a:cubicBezTo>
                    <a:pt x="4914" y="1824"/>
                    <a:pt x="4914" y="1824"/>
                    <a:pt x="4914" y="1824"/>
                  </a:cubicBezTo>
                  <a:cubicBezTo>
                    <a:pt x="4914" y="1234"/>
                    <a:pt x="4914" y="1234"/>
                    <a:pt x="4914" y="1234"/>
                  </a:cubicBezTo>
                  <a:cubicBezTo>
                    <a:pt x="4944" y="1234"/>
                    <a:pt x="4944" y="1234"/>
                    <a:pt x="4944" y="1234"/>
                  </a:cubicBezTo>
                  <a:cubicBezTo>
                    <a:pt x="4944" y="1181"/>
                    <a:pt x="4944" y="1181"/>
                    <a:pt x="4944" y="1181"/>
                  </a:cubicBezTo>
                  <a:cubicBezTo>
                    <a:pt x="4914" y="1181"/>
                    <a:pt x="4914" y="1181"/>
                    <a:pt x="4914" y="1181"/>
                  </a:cubicBezTo>
                  <a:cubicBezTo>
                    <a:pt x="4732" y="1181"/>
                    <a:pt x="4732" y="1181"/>
                    <a:pt x="4732" y="1181"/>
                  </a:cubicBezTo>
                  <a:cubicBezTo>
                    <a:pt x="4732" y="1135"/>
                    <a:pt x="4732" y="1135"/>
                    <a:pt x="4732" y="1135"/>
                  </a:cubicBezTo>
                  <a:cubicBezTo>
                    <a:pt x="4505" y="1135"/>
                    <a:pt x="4505" y="1135"/>
                    <a:pt x="4505" y="1135"/>
                  </a:cubicBezTo>
                  <a:cubicBezTo>
                    <a:pt x="4505" y="1181"/>
                    <a:pt x="4505" y="1181"/>
                    <a:pt x="4505" y="1181"/>
                  </a:cubicBezTo>
                  <a:cubicBezTo>
                    <a:pt x="4452" y="1181"/>
                    <a:pt x="4452" y="1181"/>
                    <a:pt x="4452" y="1181"/>
                  </a:cubicBezTo>
                  <a:cubicBezTo>
                    <a:pt x="4422" y="1181"/>
                    <a:pt x="4422" y="1181"/>
                    <a:pt x="4422" y="1181"/>
                  </a:cubicBezTo>
                  <a:cubicBezTo>
                    <a:pt x="4422" y="1234"/>
                    <a:pt x="4422" y="1234"/>
                    <a:pt x="4422" y="1234"/>
                  </a:cubicBezTo>
                  <a:cubicBezTo>
                    <a:pt x="4452" y="1234"/>
                    <a:pt x="4452" y="1234"/>
                    <a:pt x="4452" y="1234"/>
                  </a:cubicBezTo>
                  <a:cubicBezTo>
                    <a:pt x="4452" y="1907"/>
                    <a:pt x="4452" y="1907"/>
                    <a:pt x="4452" y="1907"/>
                  </a:cubicBezTo>
                  <a:cubicBezTo>
                    <a:pt x="4323" y="1907"/>
                    <a:pt x="4323" y="1907"/>
                    <a:pt x="4323" y="1907"/>
                  </a:cubicBezTo>
                  <a:cubicBezTo>
                    <a:pt x="4323" y="1037"/>
                    <a:pt x="4323" y="1037"/>
                    <a:pt x="4323" y="1037"/>
                  </a:cubicBezTo>
                  <a:cubicBezTo>
                    <a:pt x="4270" y="1037"/>
                    <a:pt x="4270" y="1037"/>
                    <a:pt x="4270" y="1037"/>
                  </a:cubicBezTo>
                  <a:cubicBezTo>
                    <a:pt x="4270" y="969"/>
                    <a:pt x="4270" y="969"/>
                    <a:pt x="4270" y="969"/>
                  </a:cubicBezTo>
                  <a:cubicBezTo>
                    <a:pt x="4247" y="969"/>
                    <a:pt x="4247" y="969"/>
                    <a:pt x="4247" y="969"/>
                  </a:cubicBezTo>
                  <a:cubicBezTo>
                    <a:pt x="4247" y="893"/>
                    <a:pt x="4247" y="893"/>
                    <a:pt x="4247" y="893"/>
                  </a:cubicBezTo>
                  <a:cubicBezTo>
                    <a:pt x="4077" y="734"/>
                    <a:pt x="4077" y="734"/>
                    <a:pt x="4077" y="734"/>
                  </a:cubicBezTo>
                  <a:cubicBezTo>
                    <a:pt x="3902" y="893"/>
                    <a:pt x="3902" y="893"/>
                    <a:pt x="3902" y="893"/>
                  </a:cubicBezTo>
                  <a:cubicBezTo>
                    <a:pt x="3902" y="969"/>
                    <a:pt x="3902" y="969"/>
                    <a:pt x="3902" y="969"/>
                  </a:cubicBezTo>
                  <a:cubicBezTo>
                    <a:pt x="3880" y="969"/>
                    <a:pt x="3880" y="969"/>
                    <a:pt x="3880" y="969"/>
                  </a:cubicBezTo>
                  <a:cubicBezTo>
                    <a:pt x="3880" y="1037"/>
                    <a:pt x="3880" y="1037"/>
                    <a:pt x="3880" y="1037"/>
                  </a:cubicBezTo>
                  <a:cubicBezTo>
                    <a:pt x="3831" y="1037"/>
                    <a:pt x="3831" y="1037"/>
                    <a:pt x="3831" y="1037"/>
                  </a:cubicBezTo>
                  <a:cubicBezTo>
                    <a:pt x="3831" y="1824"/>
                    <a:pt x="3831" y="1824"/>
                    <a:pt x="3831" y="1824"/>
                  </a:cubicBezTo>
                  <a:cubicBezTo>
                    <a:pt x="3717" y="1824"/>
                    <a:pt x="3717" y="1824"/>
                    <a:pt x="3717" y="1824"/>
                  </a:cubicBezTo>
                  <a:cubicBezTo>
                    <a:pt x="3717" y="2135"/>
                    <a:pt x="3717" y="2135"/>
                    <a:pt x="3717" y="2135"/>
                  </a:cubicBezTo>
                  <a:cubicBezTo>
                    <a:pt x="3634" y="2135"/>
                    <a:pt x="3634" y="2135"/>
                    <a:pt x="3634" y="2135"/>
                  </a:cubicBezTo>
                  <a:cubicBezTo>
                    <a:pt x="3634" y="1211"/>
                    <a:pt x="3634" y="1211"/>
                    <a:pt x="3634" y="1211"/>
                  </a:cubicBezTo>
                  <a:cubicBezTo>
                    <a:pt x="3583" y="1211"/>
                    <a:pt x="3583" y="1211"/>
                    <a:pt x="3583" y="1211"/>
                  </a:cubicBezTo>
                  <a:cubicBezTo>
                    <a:pt x="3527" y="1135"/>
                    <a:pt x="3527" y="1135"/>
                    <a:pt x="3527" y="1135"/>
                  </a:cubicBezTo>
                  <a:cubicBezTo>
                    <a:pt x="3258" y="1135"/>
                    <a:pt x="3258" y="1135"/>
                    <a:pt x="3258" y="1135"/>
                  </a:cubicBezTo>
                  <a:cubicBezTo>
                    <a:pt x="3202" y="1211"/>
                    <a:pt x="3202" y="1211"/>
                    <a:pt x="3202" y="1211"/>
                  </a:cubicBezTo>
                  <a:cubicBezTo>
                    <a:pt x="3157" y="1211"/>
                    <a:pt x="3157" y="1211"/>
                    <a:pt x="3157" y="1211"/>
                  </a:cubicBezTo>
                  <a:cubicBezTo>
                    <a:pt x="3157" y="1991"/>
                    <a:pt x="3157" y="1991"/>
                    <a:pt x="3157" y="1991"/>
                  </a:cubicBezTo>
                  <a:cubicBezTo>
                    <a:pt x="3051" y="1991"/>
                    <a:pt x="3051" y="1991"/>
                    <a:pt x="3051" y="1991"/>
                  </a:cubicBezTo>
                  <a:cubicBezTo>
                    <a:pt x="3051" y="1546"/>
                    <a:pt x="3051" y="1546"/>
                    <a:pt x="3051" y="1546"/>
                  </a:cubicBezTo>
                  <a:cubicBezTo>
                    <a:pt x="2938" y="1546"/>
                    <a:pt x="2938" y="1546"/>
                    <a:pt x="2938" y="1546"/>
                  </a:cubicBezTo>
                  <a:cubicBezTo>
                    <a:pt x="2938" y="1483"/>
                    <a:pt x="2938" y="1483"/>
                    <a:pt x="2938" y="1483"/>
                  </a:cubicBezTo>
                  <a:cubicBezTo>
                    <a:pt x="2589" y="1483"/>
                    <a:pt x="2589" y="1483"/>
                    <a:pt x="2589" y="1483"/>
                  </a:cubicBezTo>
                  <a:cubicBezTo>
                    <a:pt x="2589" y="1546"/>
                    <a:pt x="2589" y="1546"/>
                    <a:pt x="2589" y="1546"/>
                  </a:cubicBezTo>
                  <a:cubicBezTo>
                    <a:pt x="2491" y="1546"/>
                    <a:pt x="2491" y="1546"/>
                    <a:pt x="2491" y="1546"/>
                  </a:cubicBezTo>
                  <a:cubicBezTo>
                    <a:pt x="2491" y="1824"/>
                    <a:pt x="2491" y="1824"/>
                    <a:pt x="2491" y="1824"/>
                  </a:cubicBezTo>
                  <a:cubicBezTo>
                    <a:pt x="2370" y="1824"/>
                    <a:pt x="2370" y="1824"/>
                    <a:pt x="2370" y="1824"/>
                  </a:cubicBezTo>
                  <a:cubicBezTo>
                    <a:pt x="2370" y="689"/>
                    <a:pt x="2370" y="689"/>
                    <a:pt x="2370" y="689"/>
                  </a:cubicBezTo>
                  <a:cubicBezTo>
                    <a:pt x="2339" y="689"/>
                    <a:pt x="2339" y="689"/>
                    <a:pt x="2339" y="689"/>
                  </a:cubicBezTo>
                  <a:cubicBezTo>
                    <a:pt x="2339" y="598"/>
                    <a:pt x="2231" y="524"/>
                    <a:pt x="2096" y="522"/>
                  </a:cubicBezTo>
                  <a:cubicBezTo>
                    <a:pt x="2090" y="333"/>
                    <a:pt x="2090" y="333"/>
                    <a:pt x="2090" y="333"/>
                  </a:cubicBezTo>
                  <a:cubicBezTo>
                    <a:pt x="2074" y="333"/>
                    <a:pt x="2074" y="333"/>
                    <a:pt x="2074" y="333"/>
                  </a:cubicBezTo>
                  <a:cubicBezTo>
                    <a:pt x="2068" y="523"/>
                    <a:pt x="2068" y="523"/>
                    <a:pt x="2068" y="523"/>
                  </a:cubicBezTo>
                  <a:cubicBezTo>
                    <a:pt x="1940" y="530"/>
                    <a:pt x="1840" y="601"/>
                    <a:pt x="1840" y="689"/>
                  </a:cubicBezTo>
                  <a:cubicBezTo>
                    <a:pt x="1810" y="689"/>
                    <a:pt x="1810" y="689"/>
                    <a:pt x="1810" y="689"/>
                  </a:cubicBezTo>
                  <a:cubicBezTo>
                    <a:pt x="1810" y="2135"/>
                    <a:pt x="1810" y="2135"/>
                    <a:pt x="1810" y="2135"/>
                  </a:cubicBezTo>
                  <a:cubicBezTo>
                    <a:pt x="1734" y="2135"/>
                    <a:pt x="1734" y="2135"/>
                    <a:pt x="1734" y="2135"/>
                  </a:cubicBezTo>
                  <a:cubicBezTo>
                    <a:pt x="1734" y="1925"/>
                    <a:pt x="1734" y="1925"/>
                    <a:pt x="1734" y="1925"/>
                  </a:cubicBezTo>
                  <a:cubicBezTo>
                    <a:pt x="1682" y="1925"/>
                    <a:pt x="1682" y="1925"/>
                    <a:pt x="1682" y="1925"/>
                  </a:cubicBezTo>
                  <a:cubicBezTo>
                    <a:pt x="1682" y="1885"/>
                    <a:pt x="1682" y="1885"/>
                    <a:pt x="1682" y="1885"/>
                  </a:cubicBezTo>
                  <a:cubicBezTo>
                    <a:pt x="1522" y="1885"/>
                    <a:pt x="1522" y="1885"/>
                    <a:pt x="1522" y="1885"/>
                  </a:cubicBezTo>
                  <a:cubicBezTo>
                    <a:pt x="1522" y="1925"/>
                    <a:pt x="1522" y="1925"/>
                    <a:pt x="1522" y="1925"/>
                  </a:cubicBezTo>
                  <a:cubicBezTo>
                    <a:pt x="1476" y="1925"/>
                    <a:pt x="1476" y="1925"/>
                    <a:pt x="1476" y="1925"/>
                  </a:cubicBezTo>
                  <a:cubicBezTo>
                    <a:pt x="1476" y="2135"/>
                    <a:pt x="1476" y="2135"/>
                    <a:pt x="1476" y="2135"/>
                  </a:cubicBezTo>
                  <a:cubicBezTo>
                    <a:pt x="1446" y="2135"/>
                    <a:pt x="1446" y="2135"/>
                    <a:pt x="1446" y="2135"/>
                  </a:cubicBezTo>
                  <a:cubicBezTo>
                    <a:pt x="1446" y="1294"/>
                    <a:pt x="1446" y="1294"/>
                    <a:pt x="1446" y="1294"/>
                  </a:cubicBezTo>
                  <a:cubicBezTo>
                    <a:pt x="1469" y="1294"/>
                    <a:pt x="1469" y="1294"/>
                    <a:pt x="1469" y="1294"/>
                  </a:cubicBezTo>
                  <a:cubicBezTo>
                    <a:pt x="1469" y="1241"/>
                    <a:pt x="1469" y="1241"/>
                    <a:pt x="1469" y="1241"/>
                  </a:cubicBezTo>
                  <a:cubicBezTo>
                    <a:pt x="1363" y="1241"/>
                    <a:pt x="1363" y="1241"/>
                    <a:pt x="1363" y="1241"/>
                  </a:cubicBezTo>
                  <a:cubicBezTo>
                    <a:pt x="1363" y="1188"/>
                    <a:pt x="1363" y="1188"/>
                    <a:pt x="1363" y="1188"/>
                  </a:cubicBezTo>
                  <a:cubicBezTo>
                    <a:pt x="1045" y="1188"/>
                    <a:pt x="1045" y="1188"/>
                    <a:pt x="1045" y="1188"/>
                  </a:cubicBezTo>
                  <a:cubicBezTo>
                    <a:pt x="1045" y="1241"/>
                    <a:pt x="1045" y="1241"/>
                    <a:pt x="1045" y="1241"/>
                  </a:cubicBezTo>
                  <a:cubicBezTo>
                    <a:pt x="931" y="1241"/>
                    <a:pt x="931" y="1241"/>
                    <a:pt x="931" y="1241"/>
                  </a:cubicBezTo>
                  <a:cubicBezTo>
                    <a:pt x="931" y="1294"/>
                    <a:pt x="931" y="1294"/>
                    <a:pt x="931" y="1294"/>
                  </a:cubicBezTo>
                  <a:cubicBezTo>
                    <a:pt x="954" y="1294"/>
                    <a:pt x="954" y="1294"/>
                    <a:pt x="954" y="1294"/>
                  </a:cubicBezTo>
                  <a:cubicBezTo>
                    <a:pt x="954" y="2135"/>
                    <a:pt x="954" y="2135"/>
                    <a:pt x="954" y="2135"/>
                  </a:cubicBezTo>
                  <a:cubicBezTo>
                    <a:pt x="901" y="2135"/>
                    <a:pt x="901" y="2135"/>
                    <a:pt x="901" y="2135"/>
                  </a:cubicBezTo>
                  <a:cubicBezTo>
                    <a:pt x="901" y="1620"/>
                    <a:pt x="901" y="1620"/>
                    <a:pt x="901" y="1620"/>
                  </a:cubicBezTo>
                  <a:cubicBezTo>
                    <a:pt x="606" y="1620"/>
                    <a:pt x="606" y="1620"/>
                    <a:pt x="606" y="1620"/>
                  </a:cubicBezTo>
                  <a:cubicBezTo>
                    <a:pt x="606" y="1514"/>
                    <a:pt x="606" y="1514"/>
                    <a:pt x="606" y="1514"/>
                  </a:cubicBezTo>
                  <a:cubicBezTo>
                    <a:pt x="447" y="1514"/>
                    <a:pt x="447" y="1514"/>
                    <a:pt x="447" y="1514"/>
                  </a:cubicBezTo>
                  <a:cubicBezTo>
                    <a:pt x="447" y="1309"/>
                    <a:pt x="447" y="1309"/>
                    <a:pt x="447" y="1309"/>
                  </a:cubicBezTo>
                  <a:cubicBezTo>
                    <a:pt x="386" y="1309"/>
                    <a:pt x="386" y="1309"/>
                    <a:pt x="386" y="1309"/>
                  </a:cubicBezTo>
                  <a:cubicBezTo>
                    <a:pt x="386" y="1264"/>
                    <a:pt x="386" y="1264"/>
                    <a:pt x="386" y="1264"/>
                  </a:cubicBezTo>
                  <a:cubicBezTo>
                    <a:pt x="61" y="1264"/>
                    <a:pt x="61" y="1264"/>
                    <a:pt x="61" y="1264"/>
                  </a:cubicBezTo>
                  <a:cubicBezTo>
                    <a:pt x="61" y="1309"/>
                    <a:pt x="61" y="1309"/>
                    <a:pt x="61" y="1309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0" y="2135"/>
                    <a:pt x="0" y="2135"/>
                    <a:pt x="0" y="2135"/>
                  </a:cubicBezTo>
                  <a:cubicBezTo>
                    <a:pt x="0" y="2559"/>
                    <a:pt x="0" y="2559"/>
                    <a:pt x="0" y="2559"/>
                  </a:cubicBezTo>
                  <a:cubicBezTo>
                    <a:pt x="0" y="2763"/>
                    <a:pt x="0" y="2763"/>
                    <a:pt x="0" y="2763"/>
                  </a:cubicBezTo>
                  <a:cubicBezTo>
                    <a:pt x="7768" y="2763"/>
                    <a:pt x="7768" y="2763"/>
                    <a:pt x="7768" y="2763"/>
                  </a:cubicBezTo>
                  <a:cubicBezTo>
                    <a:pt x="7768" y="2248"/>
                    <a:pt x="7768" y="2248"/>
                    <a:pt x="7768" y="2248"/>
                  </a:cubicBezTo>
                  <a:cubicBezTo>
                    <a:pt x="7768" y="2135"/>
                    <a:pt x="7768" y="2135"/>
                    <a:pt x="7768" y="2135"/>
                  </a:cubicBezTo>
                  <a:cubicBezTo>
                    <a:pt x="7768" y="953"/>
                    <a:pt x="7768" y="953"/>
                    <a:pt x="7768" y="953"/>
                  </a:cubicBezTo>
                  <a:lnTo>
                    <a:pt x="7715" y="953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E85BE142-A5C0-4BAA-9094-6F5AC421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97" y="4107124"/>
              <a:ext cx="506984" cy="2376155"/>
            </a:xfrm>
            <a:prstGeom prst="rect">
              <a:avLst/>
            </a:prstGeom>
            <a:solidFill>
              <a:srgbClr val="4887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146EC4C2-9310-48AC-8E83-EE4068399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89746"/>
              <a:ext cx="701978" cy="2668253"/>
            </a:xfrm>
            <a:prstGeom prst="rect">
              <a:avLst/>
            </a:prstGeom>
            <a:solidFill>
              <a:srgbClr val="4887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B5BB74E7-3222-4C44-A7A0-C93A63145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580" y="4169417"/>
              <a:ext cx="775103" cy="2688581"/>
            </a:xfrm>
            <a:prstGeom prst="rect">
              <a:avLst/>
            </a:prstGeom>
            <a:solidFill>
              <a:srgbClr val="4887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533223D2-315E-4AAF-AED1-89BFDC429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55" y="4072548"/>
              <a:ext cx="843350" cy="96870"/>
            </a:xfrm>
            <a:prstGeom prst="rect">
              <a:avLst/>
            </a:prstGeom>
            <a:solidFill>
              <a:srgbClr val="4887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13B243C6-8E6E-4040-97F0-9E50B2636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2826" y="3972829"/>
              <a:ext cx="497235" cy="99720"/>
            </a:xfrm>
            <a:prstGeom prst="rect">
              <a:avLst/>
            </a:prstGeom>
            <a:solidFill>
              <a:srgbClr val="357D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3">
              <a:extLst>
                <a:ext uri="{FF2B5EF4-FFF2-40B4-BE49-F238E27FC236}">
                  <a16:creationId xmlns:a16="http://schemas.microsoft.com/office/drawing/2014/main" id="{F23DA67E-DBE8-45CE-96F8-87BC47026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9629" y="4612723"/>
              <a:ext cx="877473" cy="22452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4">
              <a:extLst>
                <a:ext uri="{FF2B5EF4-FFF2-40B4-BE49-F238E27FC236}">
                  <a16:creationId xmlns:a16="http://schemas.microsoft.com/office/drawing/2014/main" id="{F83FA9C5-25EC-4F2E-B08F-67BEABCEF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624" y="4495908"/>
              <a:ext cx="545983" cy="23620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2E17E937-2DF9-4142-AB2F-81ED1D83F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555" y="5326154"/>
              <a:ext cx="404614" cy="15227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A1DD1D0A-0F7E-40E0-978F-CE937CC7C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676" y="5252079"/>
              <a:ext cx="253492" cy="4986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7">
              <a:extLst>
                <a:ext uri="{FF2B5EF4-FFF2-40B4-BE49-F238E27FC236}">
                  <a16:creationId xmlns:a16="http://schemas.microsoft.com/office/drawing/2014/main" id="{A43EF252-9E90-4E84-812C-83F47836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564" y="3691155"/>
              <a:ext cx="770226" cy="31668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8">
              <a:extLst>
                <a:ext uri="{FF2B5EF4-FFF2-40B4-BE49-F238E27FC236}">
                  <a16:creationId xmlns:a16="http://schemas.microsoft.com/office/drawing/2014/main" id="{8F5609A6-BA4F-4CC0-A4A0-56D5F22CB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688" y="3568643"/>
              <a:ext cx="614231" cy="24673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CEA51C3-3B2D-4BFB-9D08-9DFD93202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687" y="3135578"/>
              <a:ext cx="541110" cy="2763634"/>
            </a:xfrm>
            <a:custGeom>
              <a:avLst/>
              <a:gdLst>
                <a:gd name="T0" fmla="*/ 111 w 111"/>
                <a:gd name="T1" fmla="*/ 970 h 970"/>
                <a:gd name="T2" fmla="*/ 0 w 111"/>
                <a:gd name="T3" fmla="*/ 970 h 970"/>
                <a:gd name="T4" fmla="*/ 0 w 111"/>
                <a:gd name="T5" fmla="*/ 103 h 970"/>
                <a:gd name="T6" fmla="*/ 56 w 111"/>
                <a:gd name="T7" fmla="*/ 0 h 970"/>
                <a:gd name="T8" fmla="*/ 111 w 111"/>
                <a:gd name="T9" fmla="*/ 103 h 970"/>
                <a:gd name="T10" fmla="*/ 111 w 111"/>
                <a:gd name="T11" fmla="*/ 97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970">
                  <a:moveTo>
                    <a:pt x="111" y="970"/>
                  </a:moveTo>
                  <a:lnTo>
                    <a:pt x="0" y="970"/>
                  </a:lnTo>
                  <a:lnTo>
                    <a:pt x="0" y="103"/>
                  </a:lnTo>
                  <a:lnTo>
                    <a:pt x="56" y="0"/>
                  </a:lnTo>
                  <a:lnTo>
                    <a:pt x="111" y="103"/>
                  </a:lnTo>
                  <a:lnTo>
                    <a:pt x="111" y="9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0">
              <a:extLst>
                <a:ext uri="{FF2B5EF4-FFF2-40B4-BE49-F238E27FC236}">
                  <a16:creationId xmlns:a16="http://schemas.microsoft.com/office/drawing/2014/main" id="{D711326B-0F7A-49ED-A0A5-AF9F9B6D9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0595" y="4013407"/>
              <a:ext cx="877473" cy="28354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1">
              <a:extLst>
                <a:ext uri="{FF2B5EF4-FFF2-40B4-BE49-F238E27FC236}">
                  <a16:creationId xmlns:a16="http://schemas.microsoft.com/office/drawing/2014/main" id="{217194BA-D8D8-475C-AC62-3E4EA0D0D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039" y="3001736"/>
              <a:ext cx="877473" cy="38562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4023A8E-9C7D-4188-883E-3B337C7AB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8245" y="2737007"/>
              <a:ext cx="742434" cy="4120993"/>
            </a:xfrm>
            <a:custGeom>
              <a:avLst/>
              <a:gdLst>
                <a:gd name="T0" fmla="*/ 151 w 151"/>
                <a:gd name="T1" fmla="*/ 1316 h 1316"/>
                <a:gd name="T2" fmla="*/ 0 w 151"/>
                <a:gd name="T3" fmla="*/ 1316 h 1316"/>
                <a:gd name="T4" fmla="*/ 0 w 151"/>
                <a:gd name="T5" fmla="*/ 195 h 1316"/>
                <a:gd name="T6" fmla="*/ 151 w 151"/>
                <a:gd name="T7" fmla="*/ 0 h 1316"/>
                <a:gd name="T8" fmla="*/ 151 w 151"/>
                <a:gd name="T9" fmla="*/ 1316 h 1316"/>
                <a:gd name="connsiteX0" fmla="*/ 10000 w 10000"/>
                <a:gd name="connsiteY0" fmla="*/ 10000 h 11004"/>
                <a:gd name="connsiteX1" fmla="*/ 0 w 10000"/>
                <a:gd name="connsiteY1" fmla="*/ 11004 h 11004"/>
                <a:gd name="connsiteX2" fmla="*/ 0 w 10000"/>
                <a:gd name="connsiteY2" fmla="*/ 1482 h 11004"/>
                <a:gd name="connsiteX3" fmla="*/ 10000 w 10000"/>
                <a:gd name="connsiteY3" fmla="*/ 0 h 11004"/>
                <a:gd name="connsiteX4" fmla="*/ 10000 w 10000"/>
                <a:gd name="connsiteY4" fmla="*/ 10000 h 11004"/>
                <a:gd name="connsiteX0" fmla="*/ 10086 w 10086"/>
                <a:gd name="connsiteY0" fmla="*/ 11004 h 11004"/>
                <a:gd name="connsiteX1" fmla="*/ 0 w 10086"/>
                <a:gd name="connsiteY1" fmla="*/ 11004 h 11004"/>
                <a:gd name="connsiteX2" fmla="*/ 0 w 10086"/>
                <a:gd name="connsiteY2" fmla="*/ 1482 h 11004"/>
                <a:gd name="connsiteX3" fmla="*/ 10000 w 10086"/>
                <a:gd name="connsiteY3" fmla="*/ 0 h 11004"/>
                <a:gd name="connsiteX4" fmla="*/ 10086 w 10086"/>
                <a:gd name="connsiteY4" fmla="*/ 11004 h 11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6" h="11004">
                  <a:moveTo>
                    <a:pt x="10086" y="11004"/>
                  </a:moveTo>
                  <a:lnTo>
                    <a:pt x="0" y="11004"/>
                  </a:lnTo>
                  <a:lnTo>
                    <a:pt x="0" y="1482"/>
                  </a:lnTo>
                  <a:lnTo>
                    <a:pt x="10000" y="0"/>
                  </a:lnTo>
                  <a:cubicBezTo>
                    <a:pt x="10029" y="3668"/>
                    <a:pt x="10057" y="7336"/>
                    <a:pt x="10086" y="1100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19901B4C-B732-4035-BE70-704ABC7FD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713" y="3862404"/>
              <a:ext cx="570359" cy="24701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4">
              <a:extLst>
                <a:ext uri="{FF2B5EF4-FFF2-40B4-BE49-F238E27FC236}">
                  <a16:creationId xmlns:a16="http://schemas.microsoft.com/office/drawing/2014/main" id="{28E0430A-8500-4B50-8375-2891709BE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723" y="3997316"/>
              <a:ext cx="745854" cy="28606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4BC5ED1F-4C1A-48B3-BE3E-03A6D44E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971" y="3857709"/>
              <a:ext cx="599608" cy="139607"/>
            </a:xfrm>
            <a:custGeom>
              <a:avLst/>
              <a:gdLst>
                <a:gd name="T0" fmla="*/ 123 w 123"/>
                <a:gd name="T1" fmla="*/ 49 h 49"/>
                <a:gd name="T2" fmla="*/ 0 w 123"/>
                <a:gd name="T3" fmla="*/ 49 h 49"/>
                <a:gd name="T4" fmla="*/ 18 w 123"/>
                <a:gd name="T5" fmla="*/ 0 h 49"/>
                <a:gd name="T6" fmla="*/ 105 w 123"/>
                <a:gd name="T7" fmla="*/ 0 h 49"/>
                <a:gd name="T8" fmla="*/ 123 w 123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9">
                  <a:moveTo>
                    <a:pt x="123" y="49"/>
                  </a:moveTo>
                  <a:lnTo>
                    <a:pt x="0" y="49"/>
                  </a:lnTo>
                  <a:lnTo>
                    <a:pt x="18" y="0"/>
                  </a:lnTo>
                  <a:lnTo>
                    <a:pt x="105" y="0"/>
                  </a:lnTo>
                  <a:lnTo>
                    <a:pt x="123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6">
              <a:extLst>
                <a:ext uri="{FF2B5EF4-FFF2-40B4-BE49-F238E27FC236}">
                  <a16:creationId xmlns:a16="http://schemas.microsoft.com/office/drawing/2014/main" id="{F74D3BC5-0545-4F8C-A1FC-E4C7AF2B7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1130" y="3956121"/>
              <a:ext cx="721478" cy="29018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99576C28-A4D0-45E8-B673-3F13856CA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3408" y="3870648"/>
              <a:ext cx="355866" cy="9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8">
              <a:extLst>
                <a:ext uri="{FF2B5EF4-FFF2-40B4-BE49-F238E27FC236}">
                  <a16:creationId xmlns:a16="http://schemas.microsoft.com/office/drawing/2014/main" id="{EA0292AB-C1F0-40AB-912D-C2C5EC9B0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1786" y="3956121"/>
              <a:ext cx="818975" cy="9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8CF20B39-AEFE-466B-9810-DCDD9D5D2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891" y="3443148"/>
              <a:ext cx="497235" cy="968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1DDA6A46-3700-443C-9217-715590FDA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6223" y="3382922"/>
              <a:ext cx="40093" cy="487726"/>
            </a:xfrm>
            <a:custGeom>
              <a:avLst/>
              <a:gdLst>
                <a:gd name="T0" fmla="*/ 8 w 8"/>
                <a:gd name="T1" fmla="*/ 171 h 171"/>
                <a:gd name="T2" fmla="*/ 0 w 8"/>
                <a:gd name="T3" fmla="*/ 171 h 171"/>
                <a:gd name="T4" fmla="*/ 2 w 8"/>
                <a:gd name="T5" fmla="*/ 0 h 171"/>
                <a:gd name="T6" fmla="*/ 5 w 8"/>
                <a:gd name="T7" fmla="*/ 0 h 171"/>
                <a:gd name="T8" fmla="*/ 8 w 8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1">
                  <a:moveTo>
                    <a:pt x="8" y="171"/>
                  </a:moveTo>
                  <a:lnTo>
                    <a:pt x="0" y="171"/>
                  </a:lnTo>
                  <a:lnTo>
                    <a:pt x="2" y="0"/>
                  </a:lnTo>
                  <a:lnTo>
                    <a:pt x="5" y="0"/>
                  </a:lnTo>
                  <a:lnTo>
                    <a:pt x="8" y="1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09425CCD-928E-4A11-A620-423B5304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650" y="2349290"/>
              <a:ext cx="43875" cy="415970"/>
            </a:xfrm>
            <a:custGeom>
              <a:avLst/>
              <a:gdLst>
                <a:gd name="T0" fmla="*/ 9 w 9"/>
                <a:gd name="T1" fmla="*/ 146 h 146"/>
                <a:gd name="T2" fmla="*/ 0 w 9"/>
                <a:gd name="T3" fmla="*/ 146 h 146"/>
                <a:gd name="T4" fmla="*/ 2 w 9"/>
                <a:gd name="T5" fmla="*/ 0 h 146"/>
                <a:gd name="T6" fmla="*/ 7 w 9"/>
                <a:gd name="T7" fmla="*/ 0 h 146"/>
                <a:gd name="T8" fmla="*/ 9 w 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6">
                  <a:moveTo>
                    <a:pt x="9" y="146"/>
                  </a:moveTo>
                  <a:lnTo>
                    <a:pt x="0" y="146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1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36">
              <a:extLst>
                <a:ext uri="{FF2B5EF4-FFF2-40B4-BE49-F238E27FC236}">
                  <a16:creationId xmlns:a16="http://schemas.microsoft.com/office/drawing/2014/main" id="{71C7EFF4-6EC7-4FDC-ACAE-B24A24D1B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87" y="2696881"/>
              <a:ext cx="779976" cy="60970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7">
              <a:extLst>
                <a:ext uri="{FF2B5EF4-FFF2-40B4-BE49-F238E27FC236}">
                  <a16:creationId xmlns:a16="http://schemas.microsoft.com/office/drawing/2014/main" id="{15D7357E-EEAB-4F07-867D-93AAD07E3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020" y="3540017"/>
              <a:ext cx="672730" cy="237330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8">
              <a:extLst>
                <a:ext uri="{FF2B5EF4-FFF2-40B4-BE49-F238E27FC236}">
                  <a16:creationId xmlns:a16="http://schemas.microsoft.com/office/drawing/2014/main" id="{7D575AB0-60E8-4B5F-9A30-A29AE6D46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83" y="4565828"/>
              <a:ext cx="404614" cy="2292171"/>
            </a:xfrm>
            <a:prstGeom prst="rect">
              <a:avLst/>
            </a:prstGeom>
            <a:solidFill>
              <a:srgbClr val="4887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40">
              <a:extLst>
                <a:ext uri="{FF2B5EF4-FFF2-40B4-BE49-F238E27FC236}">
                  <a16:creationId xmlns:a16="http://schemas.microsoft.com/office/drawing/2014/main" id="{A9A0AB0A-CF7C-48E9-A5EE-914EDA9C8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97" y="4759568"/>
              <a:ext cx="463112" cy="2098432"/>
            </a:xfrm>
            <a:prstGeom prst="rect">
              <a:avLst/>
            </a:prstGeom>
            <a:solidFill>
              <a:srgbClr val="4887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1">
              <a:extLst>
                <a:ext uri="{FF2B5EF4-FFF2-40B4-BE49-F238E27FC236}">
                  <a16:creationId xmlns:a16="http://schemas.microsoft.com/office/drawing/2014/main" id="{7918EC77-0263-40C3-872D-9CF50C9B1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5196" y="5135651"/>
              <a:ext cx="463112" cy="17223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C6AE11E4-29F3-4CB3-870B-B946F1931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357" y="5427568"/>
              <a:ext cx="336362" cy="14304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43">
              <a:extLst>
                <a:ext uri="{FF2B5EF4-FFF2-40B4-BE49-F238E27FC236}">
                  <a16:creationId xmlns:a16="http://schemas.microsoft.com/office/drawing/2014/main" id="{C3F6D4B2-1B0C-45CA-867B-AE08139F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9507" y="5122712"/>
              <a:ext cx="229121" cy="17352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8">
              <a:extLst>
                <a:ext uri="{FF2B5EF4-FFF2-40B4-BE49-F238E27FC236}">
                  <a16:creationId xmlns:a16="http://schemas.microsoft.com/office/drawing/2014/main" id="{1D2FF4AC-62E1-4BD8-B270-DF3B52AD5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672" y="5286655"/>
              <a:ext cx="463112" cy="15713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887D7F68-2A1A-4767-81EA-1BF855C73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906" y="5135651"/>
              <a:ext cx="458531" cy="1722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1">
              <a:extLst>
                <a:ext uri="{FF2B5EF4-FFF2-40B4-BE49-F238E27FC236}">
                  <a16:creationId xmlns:a16="http://schemas.microsoft.com/office/drawing/2014/main" id="{E36BF37C-9C21-42E8-A3AD-DA05B1E7D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577" y="5702300"/>
              <a:ext cx="465613" cy="1155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5">
              <a:extLst>
                <a:ext uri="{FF2B5EF4-FFF2-40B4-BE49-F238E27FC236}">
                  <a16:creationId xmlns:a16="http://schemas.microsoft.com/office/drawing/2014/main" id="{232084F8-AB6C-4BEC-8F4D-21083531A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747" y="5702300"/>
              <a:ext cx="579308" cy="11556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40">
              <a:extLst>
                <a:ext uri="{FF2B5EF4-FFF2-40B4-BE49-F238E27FC236}">
                  <a16:creationId xmlns:a16="http://schemas.microsoft.com/office/drawing/2014/main" id="{0F4AEC23-72EE-486C-90A3-94D760BC4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077" y="5702300"/>
              <a:ext cx="264081" cy="1155700"/>
            </a:xfrm>
            <a:prstGeom prst="rect">
              <a:avLst/>
            </a:prstGeom>
            <a:solidFill>
              <a:srgbClr val="4887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41">
              <a:extLst>
                <a:ext uri="{FF2B5EF4-FFF2-40B4-BE49-F238E27FC236}">
                  <a16:creationId xmlns:a16="http://schemas.microsoft.com/office/drawing/2014/main" id="{971C661E-F5F2-4E93-8A59-940A11239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8463" y="5702300"/>
              <a:ext cx="2309488" cy="1155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41">
              <a:extLst>
                <a:ext uri="{FF2B5EF4-FFF2-40B4-BE49-F238E27FC236}">
                  <a16:creationId xmlns:a16="http://schemas.microsoft.com/office/drawing/2014/main" id="{AE9F2ABD-E4B9-4B78-ABB3-854393BA9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8066" y="5329065"/>
              <a:ext cx="140617" cy="1155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4686535" y="556707"/>
            <a:ext cx="96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1" y="213728"/>
            <a:ext cx="541660" cy="58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peech Bubble: Rectangle with Corners Rounded 1">
            <a:extLst>
              <a:ext uri="{FF2B5EF4-FFF2-40B4-BE49-F238E27FC236}">
                <a16:creationId xmlns:a16="http://schemas.microsoft.com/office/drawing/2014/main" id="{7C0AFA3C-FA07-41EB-95D4-6C49916EA1E7}"/>
              </a:ext>
            </a:extLst>
          </p:cNvPr>
          <p:cNvSpPr/>
          <p:nvPr/>
        </p:nvSpPr>
        <p:spPr>
          <a:xfrm rot="21115072">
            <a:off x="2192370" y="3031621"/>
            <a:ext cx="2146153" cy="1624110"/>
          </a:xfrm>
          <a:prstGeom prst="wedgeRoundRectCallout">
            <a:avLst>
              <a:gd name="adj1" fmla="val 43999"/>
              <a:gd name="adj2" fmla="val 75815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peech Bubble: Rectangle 3">
            <a:extLst>
              <a:ext uri="{FF2B5EF4-FFF2-40B4-BE49-F238E27FC236}">
                <a16:creationId xmlns:a16="http://schemas.microsoft.com/office/drawing/2014/main" id="{845B5CF8-1CE4-4FC3-948F-116FCBF04968}"/>
              </a:ext>
            </a:extLst>
          </p:cNvPr>
          <p:cNvSpPr/>
          <p:nvPr/>
        </p:nvSpPr>
        <p:spPr>
          <a:xfrm rot="659947">
            <a:off x="5893151" y="3354926"/>
            <a:ext cx="1726417" cy="1224407"/>
          </a:xfrm>
          <a:prstGeom prst="wedgeRectCallout">
            <a:avLst>
              <a:gd name="adj1" fmla="val -48738"/>
              <a:gd name="adj2" fmla="val 80005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peech Bubble: Oval 6">
            <a:extLst>
              <a:ext uri="{FF2B5EF4-FFF2-40B4-BE49-F238E27FC236}">
                <a16:creationId xmlns:a16="http://schemas.microsoft.com/office/drawing/2014/main" id="{4B6A95C8-21EB-432B-9D2E-2F0C27E0F0BF}"/>
              </a:ext>
            </a:extLst>
          </p:cNvPr>
          <p:cNvSpPr/>
          <p:nvPr/>
        </p:nvSpPr>
        <p:spPr>
          <a:xfrm>
            <a:off x="3816433" y="2981701"/>
            <a:ext cx="2401193" cy="1560957"/>
          </a:xfrm>
          <a:prstGeom prst="wedgeEllipseCallout">
            <a:avLst>
              <a:gd name="adj1" fmla="val -6977"/>
              <a:gd name="adj2" fmla="val 7420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id="{B7F7F6DD-F32E-4E1B-91BD-A4B8B234EEAD}"/>
              </a:ext>
            </a:extLst>
          </p:cNvPr>
          <p:cNvGrpSpPr/>
          <p:nvPr/>
        </p:nvGrpSpPr>
        <p:grpSpPr>
          <a:xfrm>
            <a:off x="4545195" y="3527358"/>
            <a:ext cx="1213204" cy="599207"/>
            <a:chOff x="7582599" y="4457958"/>
            <a:chExt cx="347389" cy="205179"/>
          </a:xfrm>
          <a:solidFill>
            <a:srgbClr val="00B050"/>
          </a:solidFill>
        </p:grpSpPr>
        <p:sp>
          <p:nvSpPr>
            <p:cNvPr id="35" name="Rectangle: Rounded Corners 12">
              <a:extLst>
                <a:ext uri="{FF2B5EF4-FFF2-40B4-BE49-F238E27FC236}">
                  <a16:creationId xmlns:a16="http://schemas.microsoft.com/office/drawing/2014/main" id="{B72B6D3A-4726-41C2-AB89-D835C19CEEB0}"/>
                </a:ext>
              </a:extLst>
            </p:cNvPr>
            <p:cNvSpPr/>
            <p:nvPr/>
          </p:nvSpPr>
          <p:spPr>
            <a:xfrm rot="2700000">
              <a:off x="7527711" y="4512846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13">
              <a:extLst>
                <a:ext uri="{FF2B5EF4-FFF2-40B4-BE49-F238E27FC236}">
                  <a16:creationId xmlns:a16="http://schemas.microsoft.com/office/drawing/2014/main" id="{8D620651-53D8-4A16-B936-8D74D5EA36C8}"/>
                </a:ext>
              </a:extLst>
            </p:cNvPr>
            <p:cNvSpPr/>
            <p:nvPr/>
          </p:nvSpPr>
          <p:spPr>
            <a:xfrm rot="8100000">
              <a:off x="7590361" y="4465313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Box 14">
            <a:extLst>
              <a:ext uri="{FF2B5EF4-FFF2-40B4-BE49-F238E27FC236}">
                <a16:creationId xmlns:a16="http://schemas.microsoft.com/office/drawing/2014/main" id="{39BE04D5-C7FC-4F35-BC93-A39AB13CB84A}"/>
              </a:ext>
            </a:extLst>
          </p:cNvPr>
          <p:cNvSpPr txBox="1"/>
          <p:nvPr/>
        </p:nvSpPr>
        <p:spPr>
          <a:xfrm rot="656027">
            <a:off x="5932230" y="2959757"/>
            <a:ext cx="15435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!</a:t>
            </a:r>
            <a:endParaRPr kumimoji="0" lang="en-US" sz="1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15">
            <a:extLst>
              <a:ext uri="{FF2B5EF4-FFF2-40B4-BE49-F238E27FC236}">
                <a16:creationId xmlns:a16="http://schemas.microsoft.com/office/drawing/2014/main" id="{ACCD83F1-03EF-4457-80AA-CAB8FA0FE9A7}"/>
              </a:ext>
            </a:extLst>
          </p:cNvPr>
          <p:cNvSpPr txBox="1"/>
          <p:nvPr/>
        </p:nvSpPr>
        <p:spPr>
          <a:xfrm rot="21154896">
            <a:off x="2239361" y="2934206"/>
            <a:ext cx="21237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</a:p>
        </p:txBody>
      </p:sp>
      <p:sp>
        <p:nvSpPr>
          <p:cNvPr id="39" name="Oval 16">
            <a:extLst>
              <a:ext uri="{FF2B5EF4-FFF2-40B4-BE49-F238E27FC236}">
                <a16:creationId xmlns:a16="http://schemas.microsoft.com/office/drawing/2014/main" id="{CCED40C8-6076-48B9-BB10-8E0ED2937E9E}"/>
              </a:ext>
            </a:extLst>
          </p:cNvPr>
          <p:cNvSpPr/>
          <p:nvPr/>
        </p:nvSpPr>
        <p:spPr>
          <a:xfrm>
            <a:off x="3441702" y="5489193"/>
            <a:ext cx="3493995" cy="291620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55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1224293" y="271122"/>
            <a:ext cx="610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357D9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Gracias! ¿Preguntas?       </a:t>
            </a:r>
          </a:p>
        </p:txBody>
      </p:sp>
      <p:sp>
        <p:nvSpPr>
          <p:cNvPr id="95" name="Rectangle 11">
            <a:extLst>
              <a:ext uri="{FF2B5EF4-FFF2-40B4-BE49-F238E27FC236}">
                <a16:creationId xmlns:a16="http://schemas.microsoft.com/office/drawing/2014/main" id="{13B243C6-8E6E-4040-97F0-9E50B2636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141" y="2492829"/>
            <a:ext cx="450050" cy="817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CuadroTexto 96"/>
          <p:cNvSpPr txBox="1"/>
          <p:nvPr/>
        </p:nvSpPr>
        <p:spPr>
          <a:xfrm>
            <a:off x="3153905" y="-44945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101" name="Freeform 25">
            <a:extLst>
              <a:ext uri="{FF2B5EF4-FFF2-40B4-BE49-F238E27FC236}">
                <a16:creationId xmlns:a16="http://schemas.microsoft.com/office/drawing/2014/main" id="{4BC5ED1F-4C1A-48B3-BE3E-03A6D44EA662}"/>
              </a:ext>
            </a:extLst>
          </p:cNvPr>
          <p:cNvSpPr>
            <a:spLocks/>
          </p:cNvSpPr>
          <p:nvPr/>
        </p:nvSpPr>
        <p:spPr bwMode="auto">
          <a:xfrm>
            <a:off x="3629101" y="2293464"/>
            <a:ext cx="542709" cy="114488"/>
          </a:xfrm>
          <a:custGeom>
            <a:avLst/>
            <a:gdLst>
              <a:gd name="T0" fmla="*/ 123 w 123"/>
              <a:gd name="T1" fmla="*/ 49 h 49"/>
              <a:gd name="T2" fmla="*/ 0 w 123"/>
              <a:gd name="T3" fmla="*/ 49 h 49"/>
              <a:gd name="T4" fmla="*/ 18 w 123"/>
              <a:gd name="T5" fmla="*/ 0 h 49"/>
              <a:gd name="T6" fmla="*/ 105 w 123"/>
              <a:gd name="T7" fmla="*/ 0 h 49"/>
              <a:gd name="T8" fmla="*/ 123 w 123"/>
              <a:gd name="T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49">
                <a:moveTo>
                  <a:pt x="123" y="49"/>
                </a:moveTo>
                <a:lnTo>
                  <a:pt x="0" y="49"/>
                </a:lnTo>
                <a:lnTo>
                  <a:pt x="18" y="0"/>
                </a:lnTo>
                <a:lnTo>
                  <a:pt x="105" y="0"/>
                </a:lnTo>
                <a:lnTo>
                  <a:pt x="123" y="49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35">
            <a:extLst>
              <a:ext uri="{FF2B5EF4-FFF2-40B4-BE49-F238E27FC236}">
                <a16:creationId xmlns:a16="http://schemas.microsoft.com/office/drawing/2014/main" id="{09425CCD-928E-4A11-A620-423B5304EFF6}"/>
              </a:ext>
            </a:extLst>
          </p:cNvPr>
          <p:cNvSpPr>
            <a:spLocks/>
          </p:cNvSpPr>
          <p:nvPr/>
        </p:nvSpPr>
        <p:spPr bwMode="auto">
          <a:xfrm>
            <a:off x="4975067" y="1563774"/>
            <a:ext cx="39712" cy="341126"/>
          </a:xfrm>
          <a:custGeom>
            <a:avLst/>
            <a:gdLst>
              <a:gd name="T0" fmla="*/ 9 w 9"/>
              <a:gd name="T1" fmla="*/ 146 h 146"/>
              <a:gd name="T2" fmla="*/ 0 w 9"/>
              <a:gd name="T3" fmla="*/ 146 h 146"/>
              <a:gd name="T4" fmla="*/ 2 w 9"/>
              <a:gd name="T5" fmla="*/ 0 h 146"/>
              <a:gd name="T6" fmla="*/ 7 w 9"/>
              <a:gd name="T7" fmla="*/ 0 h 146"/>
              <a:gd name="T8" fmla="*/ 9 w 9"/>
              <a:gd name="T9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46">
                <a:moveTo>
                  <a:pt x="9" y="146"/>
                </a:moveTo>
                <a:lnTo>
                  <a:pt x="0" y="146"/>
                </a:lnTo>
                <a:lnTo>
                  <a:pt x="2" y="0"/>
                </a:lnTo>
                <a:lnTo>
                  <a:pt x="7" y="0"/>
                </a:lnTo>
                <a:lnTo>
                  <a:pt x="9" y="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0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357D9F"/>
          </a:solidFill>
          <a:ln>
            <a:solidFill>
              <a:srgbClr val="357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98020" y="218603"/>
            <a:ext cx="3835687" cy="19530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DF6620A-543F-46FB-9694-325B7105F3A7}"/>
              </a:ext>
            </a:extLst>
          </p:cNvPr>
          <p:cNvSpPr/>
          <p:nvPr/>
        </p:nvSpPr>
        <p:spPr>
          <a:xfrm>
            <a:off x="5029200" y="4530783"/>
            <a:ext cx="2612571" cy="303741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5961343" y="416378"/>
            <a:ext cx="2172532" cy="4310743"/>
          </a:xfrm>
          <a:custGeom>
            <a:avLst/>
            <a:gdLst>
              <a:gd name="T0" fmla="*/ 69 w 590"/>
              <a:gd name="T1" fmla="*/ 1055 h 1124"/>
              <a:gd name="T2" fmla="*/ 0 w 590"/>
              <a:gd name="T3" fmla="*/ 1055 h 1124"/>
              <a:gd name="T4" fmla="*/ 0 w 590"/>
              <a:gd name="T5" fmla="*/ 64 h 1124"/>
              <a:gd name="T6" fmla="*/ 11 w 590"/>
              <a:gd name="T7" fmla="*/ 64 h 1124"/>
              <a:gd name="T8" fmla="*/ 173 w 590"/>
              <a:gd name="T9" fmla="*/ 64 h 1124"/>
              <a:gd name="T10" fmla="*/ 183 w 590"/>
              <a:gd name="T11" fmla="*/ 53 h 1124"/>
              <a:gd name="T12" fmla="*/ 183 w 590"/>
              <a:gd name="T13" fmla="*/ 0 h 1124"/>
              <a:gd name="T14" fmla="*/ 217 w 590"/>
              <a:gd name="T15" fmla="*/ 10 h 1124"/>
              <a:gd name="T16" fmla="*/ 376 w 590"/>
              <a:gd name="T17" fmla="*/ 58 h 1124"/>
              <a:gd name="T18" fmla="*/ 464 w 590"/>
              <a:gd name="T19" fmla="*/ 64 h 1124"/>
              <a:gd name="T20" fmla="*/ 590 w 590"/>
              <a:gd name="T21" fmla="*/ 64 h 1124"/>
              <a:gd name="T22" fmla="*/ 590 w 590"/>
              <a:gd name="T23" fmla="*/ 1055 h 1124"/>
              <a:gd name="T24" fmla="*/ 522 w 590"/>
              <a:gd name="T25" fmla="*/ 1055 h 1124"/>
              <a:gd name="T26" fmla="*/ 522 w 590"/>
              <a:gd name="T27" fmla="*/ 1044 h 1124"/>
              <a:gd name="T28" fmla="*/ 521 w 590"/>
              <a:gd name="T29" fmla="*/ 953 h 1124"/>
              <a:gd name="T30" fmla="*/ 516 w 590"/>
              <a:gd name="T31" fmla="*/ 944 h 1124"/>
              <a:gd name="T32" fmla="*/ 511 w 590"/>
              <a:gd name="T33" fmla="*/ 953 h 1124"/>
              <a:gd name="T34" fmla="*/ 511 w 590"/>
              <a:gd name="T35" fmla="*/ 1042 h 1124"/>
              <a:gd name="T36" fmla="*/ 511 w 590"/>
              <a:gd name="T37" fmla="*/ 1055 h 1124"/>
              <a:gd name="T38" fmla="*/ 182 w 590"/>
              <a:gd name="T39" fmla="*/ 1124 h 1124"/>
              <a:gd name="T40" fmla="*/ 182 w 590"/>
              <a:gd name="T41" fmla="*/ 1111 h 1124"/>
              <a:gd name="T42" fmla="*/ 183 w 590"/>
              <a:gd name="T43" fmla="*/ 291 h 1124"/>
              <a:gd name="T44" fmla="*/ 183 w 590"/>
              <a:gd name="T45" fmla="*/ 147 h 1124"/>
              <a:gd name="T46" fmla="*/ 171 w 590"/>
              <a:gd name="T47" fmla="*/ 134 h 1124"/>
              <a:gd name="T48" fmla="*/ 82 w 590"/>
              <a:gd name="T49" fmla="*/ 134 h 1124"/>
              <a:gd name="T50" fmla="*/ 69 w 590"/>
              <a:gd name="T51" fmla="*/ 147 h 1124"/>
              <a:gd name="T52" fmla="*/ 69 w 590"/>
              <a:gd name="T53" fmla="*/ 1040 h 1124"/>
              <a:gd name="T54" fmla="*/ 69 w 590"/>
              <a:gd name="T55" fmla="*/ 1055 h 1124"/>
              <a:gd name="T56" fmla="*/ 511 w 590"/>
              <a:gd name="T57" fmla="*/ 592 h 1124"/>
              <a:gd name="T58" fmla="*/ 511 w 590"/>
              <a:gd name="T59" fmla="*/ 843 h 1124"/>
              <a:gd name="T60" fmla="*/ 516 w 590"/>
              <a:gd name="T61" fmla="*/ 857 h 1124"/>
              <a:gd name="T62" fmla="*/ 521 w 590"/>
              <a:gd name="T63" fmla="*/ 844 h 1124"/>
              <a:gd name="T64" fmla="*/ 521 w 590"/>
              <a:gd name="T65" fmla="*/ 342 h 1124"/>
              <a:gd name="T66" fmla="*/ 516 w 590"/>
              <a:gd name="T67" fmla="*/ 329 h 1124"/>
              <a:gd name="T68" fmla="*/ 511 w 590"/>
              <a:gd name="T69" fmla="*/ 342 h 1124"/>
              <a:gd name="T70" fmla="*/ 511 w 590"/>
              <a:gd name="T71" fmla="*/ 592 h 1124"/>
              <a:gd name="T72" fmla="*/ 321 w 590"/>
              <a:gd name="T73" fmla="*/ 634 h 1124"/>
              <a:gd name="T74" fmla="*/ 317 w 590"/>
              <a:gd name="T75" fmla="*/ 632 h 1124"/>
              <a:gd name="T76" fmla="*/ 240 w 590"/>
              <a:gd name="T77" fmla="*/ 627 h 1124"/>
              <a:gd name="T78" fmla="*/ 225 w 590"/>
              <a:gd name="T79" fmla="*/ 641 h 1124"/>
              <a:gd name="T80" fmla="*/ 242 w 590"/>
              <a:gd name="T81" fmla="*/ 653 h 1124"/>
              <a:gd name="T82" fmla="*/ 281 w 590"/>
              <a:gd name="T83" fmla="*/ 644 h 1124"/>
              <a:gd name="T84" fmla="*/ 321 w 590"/>
              <a:gd name="T85" fmla="*/ 634 h 1124"/>
              <a:gd name="T86" fmla="*/ 521 w 590"/>
              <a:gd name="T87" fmla="*/ 190 h 1124"/>
              <a:gd name="T88" fmla="*/ 521 w 590"/>
              <a:gd name="T89" fmla="*/ 143 h 1124"/>
              <a:gd name="T90" fmla="*/ 517 w 590"/>
              <a:gd name="T91" fmla="*/ 134 h 1124"/>
              <a:gd name="T92" fmla="*/ 511 w 590"/>
              <a:gd name="T93" fmla="*/ 142 h 1124"/>
              <a:gd name="T94" fmla="*/ 511 w 590"/>
              <a:gd name="T95" fmla="*/ 238 h 1124"/>
              <a:gd name="T96" fmla="*/ 516 w 590"/>
              <a:gd name="T97" fmla="*/ 246 h 1124"/>
              <a:gd name="T98" fmla="*/ 521 w 590"/>
              <a:gd name="T99" fmla="*/ 238 h 1124"/>
              <a:gd name="T100" fmla="*/ 521 w 590"/>
              <a:gd name="T101" fmla="*/ 19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90" h="1124">
                <a:moveTo>
                  <a:pt x="69" y="1055"/>
                </a:moveTo>
                <a:cubicBezTo>
                  <a:pt x="45" y="1055"/>
                  <a:pt x="23" y="1055"/>
                  <a:pt x="0" y="1055"/>
                </a:cubicBezTo>
                <a:cubicBezTo>
                  <a:pt x="0" y="725"/>
                  <a:pt x="0" y="395"/>
                  <a:pt x="0" y="64"/>
                </a:cubicBezTo>
                <a:cubicBezTo>
                  <a:pt x="3" y="64"/>
                  <a:pt x="7" y="64"/>
                  <a:pt x="11" y="64"/>
                </a:cubicBezTo>
                <a:cubicBezTo>
                  <a:pt x="65" y="64"/>
                  <a:pt x="119" y="64"/>
                  <a:pt x="173" y="64"/>
                </a:cubicBezTo>
                <a:cubicBezTo>
                  <a:pt x="181" y="64"/>
                  <a:pt x="184" y="61"/>
                  <a:pt x="183" y="53"/>
                </a:cubicBezTo>
                <a:cubicBezTo>
                  <a:pt x="183" y="36"/>
                  <a:pt x="183" y="19"/>
                  <a:pt x="183" y="0"/>
                </a:cubicBezTo>
                <a:cubicBezTo>
                  <a:pt x="196" y="3"/>
                  <a:pt x="207" y="6"/>
                  <a:pt x="217" y="10"/>
                </a:cubicBezTo>
                <a:cubicBezTo>
                  <a:pt x="270" y="26"/>
                  <a:pt x="323" y="41"/>
                  <a:pt x="376" y="58"/>
                </a:cubicBezTo>
                <a:cubicBezTo>
                  <a:pt x="405" y="68"/>
                  <a:pt x="434" y="63"/>
                  <a:pt x="464" y="64"/>
                </a:cubicBezTo>
                <a:cubicBezTo>
                  <a:pt x="506" y="65"/>
                  <a:pt x="547" y="64"/>
                  <a:pt x="590" y="64"/>
                </a:cubicBezTo>
                <a:cubicBezTo>
                  <a:pt x="590" y="394"/>
                  <a:pt x="590" y="724"/>
                  <a:pt x="590" y="1055"/>
                </a:cubicBezTo>
                <a:cubicBezTo>
                  <a:pt x="568" y="1055"/>
                  <a:pt x="545" y="1055"/>
                  <a:pt x="522" y="1055"/>
                </a:cubicBezTo>
                <a:cubicBezTo>
                  <a:pt x="522" y="1051"/>
                  <a:pt x="522" y="1047"/>
                  <a:pt x="522" y="1044"/>
                </a:cubicBezTo>
                <a:cubicBezTo>
                  <a:pt x="521" y="1014"/>
                  <a:pt x="522" y="983"/>
                  <a:pt x="521" y="953"/>
                </a:cubicBezTo>
                <a:cubicBezTo>
                  <a:pt x="521" y="950"/>
                  <a:pt x="518" y="947"/>
                  <a:pt x="516" y="944"/>
                </a:cubicBezTo>
                <a:cubicBezTo>
                  <a:pt x="515" y="947"/>
                  <a:pt x="511" y="950"/>
                  <a:pt x="511" y="953"/>
                </a:cubicBezTo>
                <a:cubicBezTo>
                  <a:pt x="511" y="982"/>
                  <a:pt x="511" y="1012"/>
                  <a:pt x="511" y="1042"/>
                </a:cubicBezTo>
                <a:cubicBezTo>
                  <a:pt x="511" y="1046"/>
                  <a:pt x="511" y="1050"/>
                  <a:pt x="511" y="1055"/>
                </a:cubicBezTo>
                <a:cubicBezTo>
                  <a:pt x="401" y="1078"/>
                  <a:pt x="292" y="1101"/>
                  <a:pt x="182" y="1124"/>
                </a:cubicBezTo>
                <a:cubicBezTo>
                  <a:pt x="182" y="1119"/>
                  <a:pt x="182" y="1115"/>
                  <a:pt x="182" y="1111"/>
                </a:cubicBezTo>
                <a:cubicBezTo>
                  <a:pt x="182" y="838"/>
                  <a:pt x="183" y="564"/>
                  <a:pt x="183" y="291"/>
                </a:cubicBezTo>
                <a:cubicBezTo>
                  <a:pt x="183" y="243"/>
                  <a:pt x="183" y="195"/>
                  <a:pt x="183" y="147"/>
                </a:cubicBezTo>
                <a:cubicBezTo>
                  <a:pt x="183" y="137"/>
                  <a:pt x="180" y="134"/>
                  <a:pt x="171" y="134"/>
                </a:cubicBezTo>
                <a:cubicBezTo>
                  <a:pt x="141" y="135"/>
                  <a:pt x="111" y="135"/>
                  <a:pt x="82" y="134"/>
                </a:cubicBezTo>
                <a:cubicBezTo>
                  <a:pt x="71" y="134"/>
                  <a:pt x="69" y="137"/>
                  <a:pt x="69" y="147"/>
                </a:cubicBezTo>
                <a:cubicBezTo>
                  <a:pt x="69" y="445"/>
                  <a:pt x="69" y="743"/>
                  <a:pt x="69" y="1040"/>
                </a:cubicBezTo>
                <a:cubicBezTo>
                  <a:pt x="69" y="1045"/>
                  <a:pt x="69" y="1050"/>
                  <a:pt x="69" y="1055"/>
                </a:cubicBezTo>
                <a:close/>
                <a:moveTo>
                  <a:pt x="511" y="592"/>
                </a:moveTo>
                <a:cubicBezTo>
                  <a:pt x="511" y="676"/>
                  <a:pt x="511" y="760"/>
                  <a:pt x="511" y="843"/>
                </a:cubicBezTo>
                <a:cubicBezTo>
                  <a:pt x="511" y="848"/>
                  <a:pt x="508" y="857"/>
                  <a:pt x="516" y="857"/>
                </a:cubicBezTo>
                <a:cubicBezTo>
                  <a:pt x="525" y="858"/>
                  <a:pt x="521" y="849"/>
                  <a:pt x="521" y="844"/>
                </a:cubicBezTo>
                <a:cubicBezTo>
                  <a:pt x="522" y="677"/>
                  <a:pt x="522" y="509"/>
                  <a:pt x="521" y="342"/>
                </a:cubicBezTo>
                <a:cubicBezTo>
                  <a:pt x="521" y="337"/>
                  <a:pt x="525" y="330"/>
                  <a:pt x="516" y="329"/>
                </a:cubicBezTo>
                <a:cubicBezTo>
                  <a:pt x="515" y="329"/>
                  <a:pt x="511" y="338"/>
                  <a:pt x="511" y="342"/>
                </a:cubicBezTo>
                <a:cubicBezTo>
                  <a:pt x="511" y="426"/>
                  <a:pt x="511" y="509"/>
                  <a:pt x="511" y="592"/>
                </a:cubicBezTo>
                <a:close/>
                <a:moveTo>
                  <a:pt x="321" y="634"/>
                </a:moveTo>
                <a:cubicBezTo>
                  <a:pt x="319" y="633"/>
                  <a:pt x="318" y="632"/>
                  <a:pt x="317" y="632"/>
                </a:cubicBezTo>
                <a:cubicBezTo>
                  <a:pt x="291" y="630"/>
                  <a:pt x="265" y="628"/>
                  <a:pt x="240" y="627"/>
                </a:cubicBezTo>
                <a:cubicBezTo>
                  <a:pt x="231" y="627"/>
                  <a:pt x="224" y="634"/>
                  <a:pt x="225" y="641"/>
                </a:cubicBezTo>
                <a:cubicBezTo>
                  <a:pt x="225" y="650"/>
                  <a:pt x="233" y="655"/>
                  <a:pt x="242" y="653"/>
                </a:cubicBezTo>
                <a:cubicBezTo>
                  <a:pt x="255" y="650"/>
                  <a:pt x="268" y="647"/>
                  <a:pt x="281" y="644"/>
                </a:cubicBezTo>
                <a:cubicBezTo>
                  <a:pt x="294" y="641"/>
                  <a:pt x="307" y="638"/>
                  <a:pt x="321" y="634"/>
                </a:cubicBezTo>
                <a:close/>
                <a:moveTo>
                  <a:pt x="521" y="190"/>
                </a:moveTo>
                <a:cubicBezTo>
                  <a:pt x="521" y="174"/>
                  <a:pt x="522" y="159"/>
                  <a:pt x="521" y="143"/>
                </a:cubicBezTo>
                <a:cubicBezTo>
                  <a:pt x="521" y="140"/>
                  <a:pt x="518" y="137"/>
                  <a:pt x="517" y="134"/>
                </a:cubicBezTo>
                <a:cubicBezTo>
                  <a:pt x="515" y="137"/>
                  <a:pt x="511" y="140"/>
                  <a:pt x="511" y="142"/>
                </a:cubicBezTo>
                <a:cubicBezTo>
                  <a:pt x="511" y="174"/>
                  <a:pt x="511" y="206"/>
                  <a:pt x="511" y="238"/>
                </a:cubicBezTo>
                <a:cubicBezTo>
                  <a:pt x="511" y="240"/>
                  <a:pt x="514" y="243"/>
                  <a:pt x="516" y="246"/>
                </a:cubicBezTo>
                <a:cubicBezTo>
                  <a:pt x="518" y="243"/>
                  <a:pt x="521" y="240"/>
                  <a:pt x="521" y="238"/>
                </a:cubicBezTo>
                <a:cubicBezTo>
                  <a:pt x="522" y="222"/>
                  <a:pt x="521" y="206"/>
                  <a:pt x="521" y="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6026006" y="3109784"/>
            <a:ext cx="384064" cy="395444"/>
            <a:chOff x="6026006" y="3109784"/>
            <a:chExt cx="384064" cy="395444"/>
          </a:xfrm>
        </p:grpSpPr>
        <p:pic>
          <p:nvPicPr>
            <p:cNvPr id="14" name="0F6C9ACA-9ECE-4C1F-928F-6BA5948EFD47" descr="7F427264-ACA1-4234-AEC2-57143BE450FE">
              <a:extLst>
                <a:ext uri="{FF2B5EF4-FFF2-40B4-BE49-F238E27FC236}">
                  <a16:creationId xmlns:a16="http://schemas.microsoft.com/office/drawing/2014/main" id="{B44BB3AC-3E01-4FCB-B48A-14A795766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623">
              <a:off x="6026006" y="3200471"/>
              <a:ext cx="384064" cy="304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Conector recto 2"/>
            <p:cNvCxnSpPr/>
            <p:nvPr/>
          </p:nvCxnSpPr>
          <p:spPr>
            <a:xfrm>
              <a:off x="6149546" y="3109784"/>
              <a:ext cx="136766" cy="99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 flipH="1">
              <a:off x="6096000" y="3122141"/>
              <a:ext cx="57665" cy="748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00" y="0"/>
            <a:ext cx="920900" cy="7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139D0C93-0DD1-4C59-9F37-496472B37F8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82776" y="150372"/>
            <a:ext cx="649820" cy="58036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873162E-9B03-402F-B079-1F633D4FC201}"/>
              </a:ext>
            </a:extLst>
          </p:cNvPr>
          <p:cNvSpPr txBox="1"/>
          <p:nvPr/>
        </p:nvSpPr>
        <p:spPr>
          <a:xfrm>
            <a:off x="1863294" y="232708"/>
            <a:ext cx="192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>
                <a:solidFill>
                  <a:schemeClr val="bg1"/>
                </a:solidFill>
              </a:rPr>
              <a:t>Agenda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9B5CB4D-0FF5-4DFE-ADA4-D3572B47292B}"/>
              </a:ext>
            </a:extLst>
          </p:cNvPr>
          <p:cNvSpPr txBox="1"/>
          <p:nvPr/>
        </p:nvSpPr>
        <p:spPr>
          <a:xfrm>
            <a:off x="276503" y="1306259"/>
            <a:ext cx="49355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u="sng" dirty="0">
                <a:solidFill>
                  <a:schemeClr val="bg1"/>
                </a:solidFill>
              </a:rPr>
              <a:t>6.- Plan Anual de Control Tributario y Aduanero de 2022.</a:t>
            </a:r>
          </a:p>
          <a:p>
            <a:pPr algn="just"/>
            <a:endParaRPr lang="es-ES" sz="1200" b="1" u="sng" dirty="0">
              <a:solidFill>
                <a:schemeClr val="bg1"/>
              </a:solidFill>
            </a:endParaRPr>
          </a:p>
          <a:p>
            <a:pPr algn="just"/>
            <a:r>
              <a:rPr lang="es-ES" sz="1200" b="1" u="sng" dirty="0">
                <a:solidFill>
                  <a:schemeClr val="bg1"/>
                </a:solidFill>
              </a:rPr>
              <a:t>7.- La reducción de empresa familiar sobre el valor de las participaciones correspondientes a los activos financieros de la entidad.</a:t>
            </a:r>
            <a:endParaRPr lang="es-ES" sz="1200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sz="1200" b="1" u="sng" dirty="0">
                <a:solidFill>
                  <a:schemeClr val="bg1"/>
                </a:solidFill>
              </a:rPr>
              <a:t>8.- Obligación de suministro de información sobre bienes y derechos en el extranjero (Modelo 720).</a:t>
            </a:r>
          </a:p>
          <a:p>
            <a:endParaRPr lang="es-ES" sz="1200" b="1" u="sng" dirty="0">
              <a:solidFill>
                <a:schemeClr val="bg1"/>
              </a:solidFill>
            </a:endParaRPr>
          </a:p>
          <a:p>
            <a:r>
              <a:rPr lang="es-ES" sz="1200" b="1" u="sng" dirty="0">
                <a:solidFill>
                  <a:schemeClr val="bg1"/>
                </a:solidFill>
              </a:rPr>
              <a:t>9.- Revocación de actos de aplicación de una norma declarada </a:t>
            </a:r>
            <a:r>
              <a:rPr lang="es-ES" sz="1200" b="1" u="sng" dirty="0" err="1">
                <a:solidFill>
                  <a:schemeClr val="bg1"/>
                </a:solidFill>
              </a:rPr>
              <a:t>insconstitucional</a:t>
            </a:r>
            <a:r>
              <a:rPr lang="es-ES" sz="1200" b="1" u="sng" dirty="0">
                <a:solidFill>
                  <a:schemeClr val="bg1"/>
                </a:solidFill>
              </a:rPr>
              <a:t>.</a:t>
            </a:r>
          </a:p>
          <a:p>
            <a:endParaRPr lang="es-ES" sz="1200" b="1" u="sng" dirty="0">
              <a:solidFill>
                <a:schemeClr val="bg1"/>
              </a:solidFill>
            </a:endParaRPr>
          </a:p>
          <a:p>
            <a:r>
              <a:rPr lang="es-ES" sz="1200" b="1" u="sng" dirty="0">
                <a:solidFill>
                  <a:schemeClr val="bg1"/>
                </a:solidFill>
              </a:rPr>
              <a:t>10.- Principio de proporcionalidad en el derecho administrativo sancionador (SAN, de 15/05/2021).</a:t>
            </a:r>
          </a:p>
          <a:p>
            <a:endParaRPr lang="es-ES" sz="1200" b="1" u="sng" dirty="0">
              <a:solidFill>
                <a:schemeClr val="bg1"/>
              </a:solidFill>
            </a:endParaRPr>
          </a:p>
          <a:p>
            <a:pPr algn="just"/>
            <a:r>
              <a:rPr lang="es-ES" sz="1200" b="1" u="sng" dirty="0">
                <a:solidFill>
                  <a:schemeClr val="bg1"/>
                </a:solidFill>
              </a:rPr>
              <a:t>11.- Proyecto de Reglamento de facturación.</a:t>
            </a:r>
          </a:p>
          <a:p>
            <a:pPr algn="just"/>
            <a:endParaRPr lang="es-ES" sz="1200" b="1" u="sng" dirty="0">
              <a:solidFill>
                <a:schemeClr val="bg1"/>
              </a:solidFill>
            </a:endParaRPr>
          </a:p>
          <a:p>
            <a:pPr algn="just"/>
            <a:r>
              <a:rPr lang="es-ES" sz="1200" b="1" u="sng" dirty="0">
                <a:solidFill>
                  <a:schemeClr val="bg1"/>
                </a:solidFill>
              </a:rPr>
              <a:t>12.- Responsabilidad penal del asesor fiscal.</a:t>
            </a:r>
          </a:p>
          <a:p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40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51"/>
          <p:cNvSpPr txBox="1">
            <a:spLocks/>
          </p:cNvSpPr>
          <p:nvPr/>
        </p:nvSpPr>
        <p:spPr>
          <a:xfrm>
            <a:off x="685799" y="2206036"/>
            <a:ext cx="5989321" cy="2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 b="0" i="0" u="none" strike="noStrike" cap="none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indent="0">
              <a:buFont typeface="Titillium Web Light"/>
              <a:buNone/>
            </a:pPr>
            <a:r>
              <a:rPr lang="es-ES" sz="1800" b="1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Juan Durán Barriga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dirty="0">
                <a:solidFill>
                  <a:schemeClr val="bg1"/>
                </a:solidFill>
              </a:rPr>
              <a:t>Responsable fiscal Quintanilla Durán Abogados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>
                <a:solidFill>
                  <a:schemeClr val="bg1"/>
                </a:solidFill>
              </a:rPr>
              <a:t>Inspector Hacienda (E)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juan@quintanilladuran.es</a:t>
            </a:r>
            <a:r>
              <a:rPr lang="es-E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--  </a:t>
            </a:r>
            <a:r>
              <a:rPr lang="es-ES" sz="1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fiscal@quintanilladuran.es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www.quintanilladuran.es</a:t>
            </a:r>
            <a:endParaRPr lang="es-ES" sz="18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7" y="1342343"/>
            <a:ext cx="1120849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benjamin franklin">
            <a:extLst>
              <a:ext uri="{FF2B5EF4-FFF2-40B4-BE49-F238E27FC236}">
                <a16:creationId xmlns:a16="http://schemas.microsoft.com/office/drawing/2014/main" id="{2037CC8F-677A-4132-B497-D8E2528C61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S"/>
          </a:p>
        </p:txBody>
      </p:sp>
      <p:sp>
        <p:nvSpPr>
          <p:cNvPr id="7" name="Rectángulo 6"/>
          <p:cNvSpPr/>
          <p:nvPr/>
        </p:nvSpPr>
        <p:spPr>
          <a:xfrm>
            <a:off x="-1" y="0"/>
            <a:ext cx="7291417" cy="5113801"/>
          </a:xfrm>
          <a:prstGeom prst="rect">
            <a:avLst/>
          </a:prstGeom>
          <a:solidFill>
            <a:srgbClr val="357D9F"/>
          </a:solidFill>
          <a:ln>
            <a:solidFill>
              <a:srgbClr val="357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16" y="1"/>
            <a:ext cx="1852583" cy="137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15" y="3835241"/>
            <a:ext cx="1064194" cy="698072"/>
          </a:xfrm>
          <a:prstGeom prst="rect">
            <a:avLst/>
          </a:prstGeom>
        </p:spPr>
      </p:pic>
      <p:grpSp>
        <p:nvGrpSpPr>
          <p:cNvPr id="11" name="Group 26">
            <a:extLst>
              <a:ext uri="{FF2B5EF4-FFF2-40B4-BE49-F238E27FC236}">
                <a16:creationId xmlns:a16="http://schemas.microsoft.com/office/drawing/2014/main" id="{DDC5E14F-7FA2-4C28-AAC4-2E65E86DC40F}"/>
              </a:ext>
            </a:extLst>
          </p:cNvPr>
          <p:cNvGrpSpPr/>
          <p:nvPr/>
        </p:nvGrpSpPr>
        <p:grpSpPr>
          <a:xfrm>
            <a:off x="228601" y="225092"/>
            <a:ext cx="1623984" cy="865657"/>
            <a:chOff x="-320316" y="827676"/>
            <a:chExt cx="12601212" cy="501906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C16F029-D8E3-4519-BDC9-B92E8BCA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621" y="3809379"/>
              <a:ext cx="774150" cy="1659315"/>
            </a:xfrm>
            <a:custGeom>
              <a:avLst/>
              <a:gdLst>
                <a:gd name="T0" fmla="*/ 245 w 245"/>
                <a:gd name="T1" fmla="*/ 1024 h 1049"/>
                <a:gd name="T2" fmla="*/ 214 w 245"/>
                <a:gd name="T3" fmla="*/ 1049 h 1049"/>
                <a:gd name="T4" fmla="*/ 0 w 245"/>
                <a:gd name="T5" fmla="*/ 26 h 1049"/>
                <a:gd name="T6" fmla="*/ 31 w 245"/>
                <a:gd name="T7" fmla="*/ 0 h 1049"/>
                <a:gd name="T8" fmla="*/ 245 w 245"/>
                <a:gd name="T9" fmla="*/ 1024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049">
                  <a:moveTo>
                    <a:pt x="245" y="1024"/>
                  </a:moveTo>
                  <a:lnTo>
                    <a:pt x="214" y="1049"/>
                  </a:lnTo>
                  <a:lnTo>
                    <a:pt x="0" y="26"/>
                  </a:lnTo>
                  <a:lnTo>
                    <a:pt x="31" y="0"/>
                  </a:lnTo>
                  <a:lnTo>
                    <a:pt x="245" y="10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4335623-00CB-462B-839E-A4D25BBEA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007" y="3720798"/>
              <a:ext cx="774150" cy="1660896"/>
            </a:xfrm>
            <a:custGeom>
              <a:avLst/>
              <a:gdLst>
                <a:gd name="T0" fmla="*/ 245 w 245"/>
                <a:gd name="T1" fmla="*/ 1024 h 1050"/>
                <a:gd name="T2" fmla="*/ 214 w 245"/>
                <a:gd name="T3" fmla="*/ 1050 h 1050"/>
                <a:gd name="T4" fmla="*/ 0 w 245"/>
                <a:gd name="T5" fmla="*/ 26 h 1050"/>
                <a:gd name="T6" fmla="*/ 31 w 245"/>
                <a:gd name="T7" fmla="*/ 0 h 1050"/>
                <a:gd name="T8" fmla="*/ 245 w 245"/>
                <a:gd name="T9" fmla="*/ 1024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050">
                  <a:moveTo>
                    <a:pt x="245" y="1024"/>
                  </a:moveTo>
                  <a:lnTo>
                    <a:pt x="214" y="1050"/>
                  </a:lnTo>
                  <a:lnTo>
                    <a:pt x="0" y="26"/>
                  </a:lnTo>
                  <a:lnTo>
                    <a:pt x="31" y="0"/>
                  </a:lnTo>
                  <a:lnTo>
                    <a:pt x="245" y="10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DECE4DE-56F0-40FF-B801-8DB791642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687" y="5384858"/>
              <a:ext cx="2192895" cy="457142"/>
            </a:xfrm>
            <a:custGeom>
              <a:avLst/>
              <a:gdLst>
                <a:gd name="T0" fmla="*/ 1571 w 1571"/>
                <a:gd name="T1" fmla="*/ 327 h 327"/>
                <a:gd name="T2" fmla="*/ 1571 w 1571"/>
                <a:gd name="T3" fmla="*/ 181 h 327"/>
                <a:gd name="T4" fmla="*/ 1389 w 1571"/>
                <a:gd name="T5" fmla="*/ 0 h 327"/>
                <a:gd name="T6" fmla="*/ 181 w 1571"/>
                <a:gd name="T7" fmla="*/ 0 h 327"/>
                <a:gd name="T8" fmla="*/ 0 w 1571"/>
                <a:gd name="T9" fmla="*/ 181 h 327"/>
                <a:gd name="T10" fmla="*/ 0 w 1571"/>
                <a:gd name="T11" fmla="*/ 327 h 327"/>
                <a:gd name="T12" fmla="*/ 1571 w 1571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1" h="327">
                  <a:moveTo>
                    <a:pt x="1571" y="327"/>
                  </a:moveTo>
                  <a:cubicBezTo>
                    <a:pt x="1571" y="181"/>
                    <a:pt x="1571" y="181"/>
                    <a:pt x="1571" y="181"/>
                  </a:cubicBezTo>
                  <a:cubicBezTo>
                    <a:pt x="1571" y="81"/>
                    <a:pt x="1489" y="0"/>
                    <a:pt x="1389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81" y="0"/>
                    <a:pt x="0" y="81"/>
                    <a:pt x="0" y="181"/>
                  </a:cubicBezTo>
                  <a:cubicBezTo>
                    <a:pt x="0" y="327"/>
                    <a:pt x="0" y="327"/>
                    <a:pt x="0" y="327"/>
                  </a:cubicBezTo>
                  <a:lnTo>
                    <a:pt x="1571" y="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CC0C817C-73EB-4AEC-8C40-6AA564DE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562" y="5183969"/>
              <a:ext cx="445531" cy="136035"/>
            </a:xfrm>
            <a:custGeom>
              <a:avLst/>
              <a:gdLst>
                <a:gd name="T0" fmla="*/ 318 w 318"/>
                <a:gd name="T1" fmla="*/ 97 h 97"/>
                <a:gd name="T2" fmla="*/ 318 w 318"/>
                <a:gd name="T3" fmla="*/ 37 h 97"/>
                <a:gd name="T4" fmla="*/ 282 w 318"/>
                <a:gd name="T5" fmla="*/ 0 h 97"/>
                <a:gd name="T6" fmla="*/ 37 w 318"/>
                <a:gd name="T7" fmla="*/ 0 h 97"/>
                <a:gd name="T8" fmla="*/ 0 w 318"/>
                <a:gd name="T9" fmla="*/ 37 h 97"/>
                <a:gd name="T10" fmla="*/ 0 w 318"/>
                <a:gd name="T11" fmla="*/ 97 h 97"/>
                <a:gd name="T12" fmla="*/ 318 w 318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97">
                  <a:moveTo>
                    <a:pt x="318" y="97"/>
                  </a:moveTo>
                  <a:cubicBezTo>
                    <a:pt x="318" y="37"/>
                    <a:pt x="318" y="37"/>
                    <a:pt x="318" y="37"/>
                  </a:cubicBezTo>
                  <a:cubicBezTo>
                    <a:pt x="318" y="17"/>
                    <a:pt x="302" y="0"/>
                    <a:pt x="28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97"/>
                    <a:pt x="0" y="97"/>
                    <a:pt x="0" y="97"/>
                  </a:cubicBezTo>
                  <a:lnTo>
                    <a:pt x="318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7BE09EC-0989-4CB0-B945-2F9783EB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172" y="1493615"/>
              <a:ext cx="1238638" cy="1586552"/>
            </a:xfrm>
            <a:custGeom>
              <a:avLst/>
              <a:gdLst>
                <a:gd name="T0" fmla="*/ 26 w 392"/>
                <a:gd name="T1" fmla="*/ 1003 h 1003"/>
                <a:gd name="T2" fmla="*/ 0 w 392"/>
                <a:gd name="T3" fmla="*/ 963 h 1003"/>
                <a:gd name="T4" fmla="*/ 365 w 392"/>
                <a:gd name="T5" fmla="*/ 0 h 1003"/>
                <a:gd name="T6" fmla="*/ 392 w 392"/>
                <a:gd name="T7" fmla="*/ 39 h 1003"/>
                <a:gd name="T8" fmla="*/ 26 w 392"/>
                <a:gd name="T9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003">
                  <a:moveTo>
                    <a:pt x="26" y="1003"/>
                  </a:moveTo>
                  <a:lnTo>
                    <a:pt x="0" y="963"/>
                  </a:lnTo>
                  <a:lnTo>
                    <a:pt x="365" y="0"/>
                  </a:lnTo>
                  <a:lnTo>
                    <a:pt x="392" y="39"/>
                  </a:lnTo>
                  <a:lnTo>
                    <a:pt x="26" y="10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60A32FF-58FB-4D9A-A810-BF06C9191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079" y="1624906"/>
              <a:ext cx="1219679" cy="1565988"/>
            </a:xfrm>
            <a:custGeom>
              <a:avLst/>
              <a:gdLst>
                <a:gd name="T0" fmla="*/ 26 w 386"/>
                <a:gd name="T1" fmla="*/ 990 h 990"/>
                <a:gd name="T2" fmla="*/ 0 w 386"/>
                <a:gd name="T3" fmla="*/ 950 h 990"/>
                <a:gd name="T4" fmla="*/ 360 w 386"/>
                <a:gd name="T5" fmla="*/ 0 h 990"/>
                <a:gd name="T6" fmla="*/ 386 w 386"/>
                <a:gd name="T7" fmla="*/ 41 h 990"/>
                <a:gd name="T8" fmla="*/ 26 w 386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990">
                  <a:moveTo>
                    <a:pt x="26" y="990"/>
                  </a:moveTo>
                  <a:lnTo>
                    <a:pt x="0" y="950"/>
                  </a:lnTo>
                  <a:lnTo>
                    <a:pt x="360" y="0"/>
                  </a:lnTo>
                  <a:lnTo>
                    <a:pt x="386" y="41"/>
                  </a:lnTo>
                  <a:lnTo>
                    <a:pt x="26" y="9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882A83F-C37D-404B-A75C-A4AFE30B1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785" y="827676"/>
              <a:ext cx="1102768" cy="1134155"/>
            </a:xfrm>
            <a:custGeom>
              <a:avLst/>
              <a:gdLst>
                <a:gd name="T0" fmla="*/ 119 w 790"/>
                <a:gd name="T1" fmla="*/ 94 h 812"/>
                <a:gd name="T2" fmla="*/ 93 w 790"/>
                <a:gd name="T3" fmla="*/ 457 h 812"/>
                <a:gd name="T4" fmla="*/ 401 w 790"/>
                <a:gd name="T5" fmla="*/ 812 h 812"/>
                <a:gd name="T6" fmla="*/ 790 w 790"/>
                <a:gd name="T7" fmla="*/ 474 h 812"/>
                <a:gd name="T8" fmla="*/ 483 w 790"/>
                <a:gd name="T9" fmla="*/ 120 h 812"/>
                <a:gd name="T10" fmla="*/ 119 w 790"/>
                <a:gd name="T11" fmla="*/ 94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812">
                  <a:moveTo>
                    <a:pt x="119" y="94"/>
                  </a:moveTo>
                  <a:cubicBezTo>
                    <a:pt x="12" y="187"/>
                    <a:pt x="0" y="350"/>
                    <a:pt x="93" y="457"/>
                  </a:cubicBezTo>
                  <a:cubicBezTo>
                    <a:pt x="401" y="812"/>
                    <a:pt x="401" y="812"/>
                    <a:pt x="401" y="812"/>
                  </a:cubicBezTo>
                  <a:cubicBezTo>
                    <a:pt x="790" y="474"/>
                    <a:pt x="790" y="474"/>
                    <a:pt x="790" y="474"/>
                  </a:cubicBezTo>
                  <a:cubicBezTo>
                    <a:pt x="483" y="120"/>
                    <a:pt x="483" y="120"/>
                    <a:pt x="483" y="120"/>
                  </a:cubicBezTo>
                  <a:cubicBezTo>
                    <a:pt x="389" y="12"/>
                    <a:pt x="227" y="0"/>
                    <a:pt x="11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7E3D00C9-E055-4ECF-88C2-0241947B1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110" y="3243093"/>
              <a:ext cx="404453" cy="406525"/>
            </a:xfrm>
            <a:prstGeom prst="ellipse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7575D515-B037-43EC-ADDF-0335972A5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0316" y="5783471"/>
              <a:ext cx="3633707" cy="58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C54FC11-F414-43E7-9355-C46B963A1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281" y="1838823"/>
              <a:ext cx="7095615" cy="4007920"/>
            </a:xfrm>
            <a:custGeom>
              <a:avLst/>
              <a:gdLst>
                <a:gd name="T0" fmla="*/ 1530 w 1530"/>
                <a:gd name="T1" fmla="*/ 2556 h 2556"/>
                <a:gd name="T2" fmla="*/ 241 w 1530"/>
                <a:gd name="T3" fmla="*/ 2556 h 2556"/>
                <a:gd name="T4" fmla="*/ 0 w 1530"/>
                <a:gd name="T5" fmla="*/ 596 h 2556"/>
                <a:gd name="T6" fmla="*/ 276 w 1530"/>
                <a:gd name="T7" fmla="*/ 0 h 2556"/>
                <a:gd name="T8" fmla="*/ 1530 w 1530"/>
                <a:gd name="T9" fmla="*/ 2556 h 2556"/>
                <a:gd name="connsiteX0" fmla="*/ 10000 w 10000"/>
                <a:gd name="connsiteY0" fmla="*/ 9913 h 9913"/>
                <a:gd name="connsiteX1" fmla="*/ 1575 w 10000"/>
                <a:gd name="connsiteY1" fmla="*/ 9913 h 9913"/>
                <a:gd name="connsiteX2" fmla="*/ 0 w 10000"/>
                <a:gd name="connsiteY2" fmla="*/ 2245 h 9913"/>
                <a:gd name="connsiteX3" fmla="*/ 1435 w 10000"/>
                <a:gd name="connsiteY3" fmla="*/ 0 h 9913"/>
                <a:gd name="connsiteX4" fmla="*/ 10000 w 10000"/>
                <a:gd name="connsiteY4" fmla="*/ 9913 h 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913">
                  <a:moveTo>
                    <a:pt x="10000" y="9913"/>
                  </a:moveTo>
                  <a:lnTo>
                    <a:pt x="1575" y="9913"/>
                  </a:lnTo>
                  <a:lnTo>
                    <a:pt x="0" y="2245"/>
                  </a:lnTo>
                  <a:lnTo>
                    <a:pt x="1435" y="0"/>
                  </a:lnTo>
                  <a:lnTo>
                    <a:pt x="10000" y="9913"/>
                  </a:lnTo>
                  <a:close/>
                </a:path>
              </a:pathLst>
            </a:custGeom>
            <a:solidFill>
              <a:srgbClr val="FFFFFF">
                <a:alpha val="22745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0C6FAFB-7767-4C33-B50E-8AC649CF7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805" y="1226291"/>
              <a:ext cx="1933792" cy="1896586"/>
            </a:xfrm>
            <a:custGeom>
              <a:avLst/>
              <a:gdLst>
                <a:gd name="T0" fmla="*/ 297 w 1385"/>
                <a:gd name="T1" fmla="*/ 258 h 1358"/>
                <a:gd name="T2" fmla="*/ 307 w 1385"/>
                <a:gd name="T3" fmla="*/ 1358 h 1358"/>
                <a:gd name="T4" fmla="*/ 1385 w 1385"/>
                <a:gd name="T5" fmla="*/ 423 h 1358"/>
                <a:gd name="T6" fmla="*/ 297 w 1385"/>
                <a:gd name="T7" fmla="*/ 2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5" h="1358">
                  <a:moveTo>
                    <a:pt x="297" y="258"/>
                  </a:moveTo>
                  <a:cubicBezTo>
                    <a:pt x="0" y="516"/>
                    <a:pt x="4" y="1008"/>
                    <a:pt x="307" y="1358"/>
                  </a:cubicBezTo>
                  <a:cubicBezTo>
                    <a:pt x="1385" y="423"/>
                    <a:pt x="1385" y="423"/>
                    <a:pt x="1385" y="423"/>
                  </a:cubicBezTo>
                  <a:cubicBezTo>
                    <a:pt x="1082" y="74"/>
                    <a:pt x="595" y="0"/>
                    <a:pt x="297" y="2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B6DA8D8-3571-417C-963F-28D170CEAB62}"/>
              </a:ext>
            </a:extLst>
          </p:cNvPr>
          <p:cNvSpPr txBox="1"/>
          <p:nvPr/>
        </p:nvSpPr>
        <p:spPr>
          <a:xfrm>
            <a:off x="1011810" y="1575602"/>
            <a:ext cx="567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chemeClr val="bg1"/>
                </a:solidFill>
              </a:rPr>
              <a:t>“ En este mundo solo hay dos cosas seguras: la muerte y pagar impuestos” </a:t>
            </a:r>
            <a:r>
              <a:rPr lang="es-ES" dirty="0">
                <a:solidFill>
                  <a:schemeClr val="bg1"/>
                </a:solidFill>
              </a:rPr>
              <a:t>– </a:t>
            </a:r>
            <a:r>
              <a:rPr lang="es-ES" dirty="0" err="1">
                <a:solidFill>
                  <a:schemeClr val="bg1"/>
                </a:solidFill>
              </a:rPr>
              <a:t>Benjamin</a:t>
            </a:r>
            <a:r>
              <a:rPr lang="es-ES" dirty="0">
                <a:solidFill>
                  <a:schemeClr val="bg1"/>
                </a:solidFill>
              </a:rPr>
              <a:t> Franklin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DFAA365-761A-4555-8188-0917DDCCBFD2}"/>
              </a:ext>
            </a:extLst>
          </p:cNvPr>
          <p:cNvSpPr txBox="1"/>
          <p:nvPr/>
        </p:nvSpPr>
        <p:spPr>
          <a:xfrm>
            <a:off x="870505" y="2516089"/>
            <a:ext cx="5678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“ </a:t>
            </a:r>
            <a:r>
              <a:rPr lang="es-ES" i="1" dirty="0">
                <a:solidFill>
                  <a:schemeClr val="bg1"/>
                </a:solidFill>
              </a:rPr>
              <a:t>El arte de los impuestos consiste en desplumar al ganso de tal forma que se obtenga la mayor cantidad de plumas con el menor ruido</a:t>
            </a:r>
            <a:r>
              <a:rPr lang="es-ES" dirty="0">
                <a:solidFill>
                  <a:schemeClr val="bg1"/>
                </a:solidFill>
              </a:rPr>
              <a:t>” – Jean </a:t>
            </a:r>
            <a:r>
              <a:rPr lang="es-ES" dirty="0" err="1">
                <a:solidFill>
                  <a:schemeClr val="bg1"/>
                </a:solidFill>
              </a:rPr>
              <a:t>Baptiste</a:t>
            </a:r>
            <a:r>
              <a:rPr lang="es-ES" dirty="0">
                <a:solidFill>
                  <a:schemeClr val="bg1"/>
                </a:solidFill>
              </a:rPr>
              <a:t> Colbert</a:t>
            </a:r>
          </a:p>
        </p:txBody>
      </p:sp>
    </p:spTree>
    <p:extLst>
      <p:ext uri="{BB962C8B-B14F-4D97-AF65-F5344CB8AC3E}">
        <p14:creationId xmlns:p14="http://schemas.microsoft.com/office/powerpoint/2010/main" val="185431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8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308043" y="3604361"/>
            <a:ext cx="7147845" cy="14395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2400" b="1" u="sng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1</a:t>
            </a:r>
            <a:r>
              <a:rPr lang="es-ES" sz="2000" b="1" u="sng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. Ley 22/2021, de 28 de diciembre, de Presupuestos Generales del Estado para el año 2022.</a:t>
            </a:r>
            <a:br>
              <a:rPr lang="es-ES" sz="2400" dirty="0">
                <a:solidFill>
                  <a:schemeClr val="bg1"/>
                </a:solidFill>
              </a:rPr>
            </a:br>
            <a:endParaRPr lang="es-US" sz="24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" name="Picture 4" descr="La Moncloa. 28/10/2021. Los PGE fortalecerán la equidad del sistema  educativo y acelerarán la transformación de la Formación Profesional  [Prensa/Actualidad/Educación y Formación Profesional]">
            <a:extLst>
              <a:ext uri="{FF2B5EF4-FFF2-40B4-BE49-F238E27FC236}">
                <a16:creationId xmlns:a16="http://schemas.microsoft.com/office/drawing/2014/main" id="{273BD54B-D5A4-4767-AB95-DC98DE0D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5201929" cy="34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3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84579" y="272315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2000" b="1" spc="-31" dirty="0">
                <a:solidFill>
                  <a:srgbClr val="FFFFFF"/>
                </a:solidFill>
              </a:rPr>
              <a:t>PRESUPUESTOS GENERALES DEL ESTADO 2022</a:t>
            </a:r>
            <a:endParaRPr lang="es-ES_tradnl" sz="20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50" y="0"/>
            <a:ext cx="1120849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36041" y="35582"/>
            <a:ext cx="1224787" cy="676379"/>
            <a:chOff x="138613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38613" y="16438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1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29" y="1073694"/>
            <a:ext cx="8129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050" b="1" dirty="0"/>
          </a:p>
          <a:p>
            <a:pPr algn="just"/>
            <a:r>
              <a:rPr lang="es-ES" sz="1050" b="1" u="sng" dirty="0">
                <a:solidFill>
                  <a:schemeClr val="accent1"/>
                </a:solidFill>
              </a:rPr>
              <a:t>Principales modificaciones tributarias:</a:t>
            </a:r>
          </a:p>
          <a:p>
            <a:pPr algn="just"/>
            <a:endParaRPr lang="es-ES" sz="1050" b="1" u="sng" dirty="0">
              <a:solidFill>
                <a:schemeClr val="accent1"/>
              </a:solidFill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Implantación de un </a:t>
            </a:r>
            <a:r>
              <a:rPr lang="es-ES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tipo mínimo de tributación del 15% de la base imponible en el IS 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aquellos contribuyentes con un INCN igual o superior a 20 millones de euros o que tributen bajo el régimen de consolidación fiscal.</a:t>
            </a:r>
          </a:p>
          <a:p>
            <a:pPr marL="228600" indent="-228600" algn="just">
              <a:buFont typeface="+mj-lt"/>
              <a:buAutoNum type="arabicPeriod"/>
            </a:pPr>
            <a:endParaRPr lang="es-E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</a:rPr>
              <a:t>M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odificaciones, por segundo año consecutivo, de los </a:t>
            </a:r>
            <a:r>
              <a:rPr lang="es-ES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límites máximos de reducción por aportaciones a planes de pensiones individuales y de empleo 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en el IRPF.</a:t>
            </a:r>
          </a:p>
          <a:p>
            <a:pPr marL="228600" indent="-228600" algn="just">
              <a:buFont typeface="+mj-lt"/>
              <a:buAutoNum type="arabicPeriod"/>
            </a:pPr>
            <a:endParaRPr lang="es-E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dirty="0">
                <a:latin typeface="Arial" panose="020B0604020202020204" pitchFamily="34" charset="0"/>
              </a:rPr>
              <a:t>P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rórroga – que se mantiene desde el ejercicio 2015 – de los </a:t>
            </a:r>
            <a:r>
              <a:rPr lang="es-ES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límites vigentes para tributar por módulos en el IRPF y en el IVA</a:t>
            </a:r>
            <a:r>
              <a:rPr lang="es-E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s-ES" sz="900" b="1" u="sng" dirty="0">
              <a:solidFill>
                <a:srgbClr val="FFFF66"/>
              </a:solidFill>
            </a:endParaRPr>
          </a:p>
          <a:p>
            <a:pPr algn="just"/>
            <a:endParaRPr lang="es-ES" sz="1200" b="1" u="sng" dirty="0">
              <a:solidFill>
                <a:srgbClr val="FFFF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050" b="1" dirty="0"/>
          </a:p>
        </p:txBody>
      </p:sp>
    </p:spTree>
    <p:extLst>
      <p:ext uri="{BB962C8B-B14F-4D97-AF65-F5344CB8AC3E}">
        <p14:creationId xmlns:p14="http://schemas.microsoft.com/office/powerpoint/2010/main" val="158727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314868" y="3743625"/>
            <a:ext cx="714784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6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2. Real Decreto-ley 29/2021, de 21 de diciembre, por el que se adoptan medidas urgentes en el ámbito energético para el fomento de la movilidad eléctrica, el autoconsumo y el despliegue de energías renovables</a:t>
            </a:r>
            <a:endParaRPr lang="es-US" sz="16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050" name="Picture 2" descr="Tiempo de carga de coche eléctrico | V2C">
            <a:extLst>
              <a:ext uri="{FF2B5EF4-FFF2-40B4-BE49-F238E27FC236}">
                <a16:creationId xmlns:a16="http://schemas.microsoft.com/office/drawing/2014/main" id="{DB959840-5FF8-4FB2-A928-D1472B66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4" y="240075"/>
            <a:ext cx="4761363" cy="31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0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43071" y="526095"/>
            <a:ext cx="0" cy="337598"/>
          </a:xfrm>
          <a:custGeom>
            <a:avLst/>
            <a:gdLst/>
            <a:ahLst/>
            <a:cxnLst/>
            <a:rect l="l" t="t" r="r" b="b"/>
            <a:pathLst>
              <a:path h="496811">
                <a:moveTo>
                  <a:pt x="0" y="496811"/>
                </a:moveTo>
                <a:lnTo>
                  <a:pt x="0" y="0"/>
                </a:lnTo>
                <a:lnTo>
                  <a:pt x="0" y="496811"/>
                </a:lnTo>
              </a:path>
            </a:pathLst>
          </a:custGeom>
          <a:solidFill>
            <a:srgbClr val="336699"/>
          </a:solidFill>
        </p:spPr>
        <p:txBody>
          <a:bodyPr wrap="square" lIns="0" tIns="0" rIns="0" bIns="0" rtlCol="0">
            <a:noAutofit/>
          </a:bodyPr>
          <a:lstStyle/>
          <a:p>
            <a:endParaRPr sz="951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9" cy="865755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>
            <a:solidFill>
              <a:srgbClr val="357D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>
              <a:solidFill>
                <a:srgbClr val="0070C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4904" y="986703"/>
            <a:ext cx="6336602" cy="2130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476"/>
              </a:lnSpc>
              <a:spcBef>
                <a:spcPts val="3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</p:txBody>
      </p:sp>
      <p:sp>
        <p:nvSpPr>
          <p:cNvPr id="46" name="object 7"/>
          <p:cNvSpPr txBox="1"/>
          <p:nvPr/>
        </p:nvSpPr>
        <p:spPr>
          <a:xfrm>
            <a:off x="771505" y="108451"/>
            <a:ext cx="7739442" cy="3190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0">
              <a:lnSpc>
                <a:spcPts val="2106"/>
              </a:lnSpc>
            </a:pPr>
            <a:r>
              <a:rPr lang="es-ES" sz="1200" b="1" spc="-31" dirty="0">
                <a:solidFill>
                  <a:srgbClr val="FFFFFF"/>
                </a:solidFill>
              </a:rPr>
              <a:t>Real Decreto-ley 29/2021, de 21 de diciembre, por el que se adoptan medidas urgentes en el ámbito energético para el fomento de la movilidad eléctrica, el autoconsumo y el despliegue de energías renovables</a:t>
            </a:r>
            <a:endParaRPr lang="es-ES_tradnl" sz="1200" b="1" spc="-31" dirty="0">
              <a:solidFill>
                <a:srgbClr val="FFFFFF"/>
              </a:solidFill>
            </a:endParaRPr>
          </a:p>
        </p:txBody>
      </p:sp>
      <p:pic>
        <p:nvPicPr>
          <p:cNvPr id="4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B44BB3AC-3E01-4FCB-B48A-14A79576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95" y="0"/>
            <a:ext cx="771504" cy="8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1"/>
          <p:cNvGrpSpPr/>
          <p:nvPr/>
        </p:nvGrpSpPr>
        <p:grpSpPr>
          <a:xfrm>
            <a:off x="36041" y="35582"/>
            <a:ext cx="1224787" cy="676379"/>
            <a:chOff x="138613" y="1625600"/>
            <a:chExt cx="1062978" cy="541867"/>
          </a:xfrm>
        </p:grpSpPr>
        <p:sp>
          <p:nvSpPr>
            <p:cNvPr id="23" name="Elipse 22"/>
            <p:cNvSpPr/>
            <p:nvPr/>
          </p:nvSpPr>
          <p:spPr>
            <a:xfrm>
              <a:off x="180622" y="1625600"/>
              <a:ext cx="554282" cy="541867"/>
            </a:xfrm>
            <a:prstGeom prst="ellipse">
              <a:avLst/>
            </a:prstGeom>
            <a:ln>
              <a:solidFill>
                <a:srgbClr val="4F93AD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38613" y="1643853"/>
              <a:ext cx="1062978" cy="46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3200" b="1" dirty="0">
                  <a:solidFill>
                    <a:schemeClr val="bg1"/>
                  </a:solidFill>
                </a:rPr>
                <a:t> 2</a:t>
              </a:r>
            </a:p>
          </p:txBody>
        </p:sp>
      </p:grpSp>
      <p:sp>
        <p:nvSpPr>
          <p:cNvPr id="54" name="Rectángulo 53"/>
          <p:cNvSpPr/>
          <p:nvPr/>
        </p:nvSpPr>
        <p:spPr>
          <a:xfrm>
            <a:off x="216293" y="979905"/>
            <a:ext cx="8764421" cy="3970515"/>
          </a:xfrm>
          <a:prstGeom prst="rect">
            <a:avLst/>
          </a:prstGeom>
          <a:noFill/>
          <a:ln>
            <a:solidFill>
              <a:srgbClr val="357D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542CEF4-30A0-41BF-91D1-0B85418F5089}"/>
              </a:ext>
            </a:extLst>
          </p:cNvPr>
          <p:cNvSpPr txBox="1"/>
          <p:nvPr/>
        </p:nvSpPr>
        <p:spPr>
          <a:xfrm>
            <a:off x="507229" y="1077642"/>
            <a:ext cx="8129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b="1" u="sng" dirty="0">
                <a:solidFill>
                  <a:schemeClr val="accent1"/>
                </a:solidFill>
              </a:rPr>
              <a:t>Principales medidas fiscales: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9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9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dirty="0">
              <a:solidFill>
                <a:schemeClr val="tx1"/>
              </a:solidFill>
            </a:endParaRPr>
          </a:p>
          <a:p>
            <a:pPr algn="just"/>
            <a:endParaRPr lang="es-ES" sz="1100" b="1" u="sng" dirty="0">
              <a:solidFill>
                <a:schemeClr val="accent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A8DFF1-FA22-4BC8-B567-EF108913B842}"/>
              </a:ext>
            </a:extLst>
          </p:cNvPr>
          <p:cNvSpPr txBox="1"/>
          <p:nvPr/>
        </p:nvSpPr>
        <p:spPr>
          <a:xfrm>
            <a:off x="507229" y="1073694"/>
            <a:ext cx="8129540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050" b="1" dirty="0"/>
          </a:p>
          <a:p>
            <a:pPr algn="just"/>
            <a:endParaRPr lang="es-ES" sz="1050" b="1" u="sng" dirty="0">
              <a:solidFill>
                <a:schemeClr val="accent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mantiene, hasta el 30 de abril de 2022, el </a:t>
            </a:r>
            <a:r>
              <a:rPr lang="es-ES" sz="11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tipo reducido del 10% del IVA de la energía eléctrica</a:t>
            </a: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así como el tipo mínimo del 0,5% del Impuesto Especial sobre la Electricidad (“IEE”).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prorroga hasta el 30 de junio de 2022 el </a:t>
            </a:r>
            <a:r>
              <a:rPr lang="es-ES" sz="11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tipo superreducido del 4% en el IVA para las mascarillas </a:t>
            </a: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quirúrgicas, y el tipo del </a:t>
            </a:r>
            <a:r>
              <a:rPr lang="es-ES" sz="11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0% a las entregas, importaciones y adquisiciones intracomunitarias de material sanitario </a:t>
            </a: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combatir el COVID-19 realizados por parte de centros sanitarios y entidades sociales. </a:t>
            </a:r>
          </a:p>
          <a:p>
            <a:pPr algn="just"/>
            <a:endParaRPr lang="es-ES" sz="1100" dirty="0">
              <a:latin typeface="EYInterstate"/>
            </a:endParaRPr>
          </a:p>
          <a:p>
            <a:pPr algn="just"/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Por último, para impulsar los puntos de recarga de los vehículos eléctricos se recogen diversas bonificaciones fiscales en los tributos municipales: </a:t>
            </a:r>
          </a:p>
          <a:p>
            <a:pPr algn="just"/>
            <a:endParaRPr lang="es-ES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permite que las ordenanzas fiscales puedan regular una </a:t>
            </a:r>
            <a:r>
              <a:rPr lang="es-ES" sz="11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bonificación de hasta el 50% de la cuota íntegra del Impuesto sobre Bienes Inmuebles (“IBI”) en los inmuebles en que se hayan instalado puntos de recarga </a:t>
            </a: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este tipo de vehículos.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permite a las ordenanzas fiscales regular una </a:t>
            </a:r>
            <a:r>
              <a:rPr lang="es-ES" sz="11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bonificación de hasta el 50% de la cuota correspondiente al Impuesto sobre Actividades Económicas (“IAE”) para aquellos obligados tributarios que (i) tributen por cuota municipal y (</a:t>
            </a:r>
            <a:r>
              <a:rPr lang="es-ES" sz="1100" b="0" i="0" u="sng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es-ES" sz="11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hayan instalado puntos de recarga para vehículos eléctricos en los locales afectos a la actividad</a:t>
            </a: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admite una </a:t>
            </a:r>
            <a:r>
              <a:rPr lang="es-ES" sz="11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bonificación en el Impuesto sobre Construcciones, Instalaciones y Obras (“ICIO”) de hasta el 90 % de la cuota en favor de estas actividades necesarias para la instalación de puntos de recarga </a:t>
            </a:r>
            <a:r>
              <a:rPr lang="es-E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para vehículos eléctricos. </a:t>
            </a:r>
          </a:p>
          <a:p>
            <a:pPr algn="just"/>
            <a:endParaRPr lang="es-ES" sz="1200" b="1" u="sng" dirty="0">
              <a:solidFill>
                <a:srgbClr val="FFFF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050" b="1" dirty="0"/>
          </a:p>
        </p:txBody>
      </p:sp>
    </p:spTree>
    <p:extLst>
      <p:ext uri="{BB962C8B-B14F-4D97-AF65-F5344CB8AC3E}">
        <p14:creationId xmlns:p14="http://schemas.microsoft.com/office/powerpoint/2010/main" val="8860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-1" y="3604362"/>
            <a:ext cx="9143999" cy="1539138"/>
          </a:xfrm>
          <a:custGeom>
            <a:avLst/>
            <a:gdLst/>
            <a:ahLst/>
            <a:cxnLst/>
            <a:rect l="l" t="t" r="r" b="b"/>
            <a:pathLst>
              <a:path w="10692371" h="499846">
                <a:moveTo>
                  <a:pt x="0" y="499846"/>
                </a:moveTo>
                <a:lnTo>
                  <a:pt x="0" y="0"/>
                </a:lnTo>
                <a:lnTo>
                  <a:pt x="10692371" y="0"/>
                </a:lnTo>
                <a:lnTo>
                  <a:pt x="10692371" y="499846"/>
                </a:lnTo>
                <a:lnTo>
                  <a:pt x="0" y="499846"/>
                </a:lnTo>
              </a:path>
            </a:pathLst>
          </a:custGeom>
          <a:solidFill>
            <a:srgbClr val="357D9F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050" dirty="0">
              <a:solidFill>
                <a:srgbClr val="0070C0"/>
              </a:solidFill>
            </a:endParaRPr>
          </a:p>
        </p:txBody>
      </p:sp>
      <p:pic>
        <p:nvPicPr>
          <p:cNvPr id="4" name="0F6C9ACA-9ECE-4C1F-928F-6BA5948EFD47" descr="7F427264-ACA1-4234-AEC2-57143BE450FE">
            <a:extLst>
              <a:ext uri="{FF2B5EF4-FFF2-40B4-BE49-F238E27FC236}">
                <a16:creationId xmlns:a16="http://schemas.microsoft.com/office/drawing/2014/main" id="{C0195A49-E4AB-4E1E-9FB2-D18F7945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5" y="3654144"/>
            <a:ext cx="1611916" cy="14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8" name="Shape 3858"/>
          <p:cNvSpPr txBox="1">
            <a:spLocks noGrp="1"/>
          </p:cNvSpPr>
          <p:nvPr>
            <p:ph type="ctrTitle"/>
          </p:nvPr>
        </p:nvSpPr>
        <p:spPr>
          <a:xfrm>
            <a:off x="253453" y="3753134"/>
            <a:ext cx="7147845" cy="877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800" b="1" dirty="0">
                <a:solidFill>
                  <a:schemeClr val="bg1"/>
                </a:solidFill>
                <a:latin typeface="+mj-lt"/>
                <a:ea typeface="Titillium Web"/>
                <a:cs typeface="Titillium Web"/>
                <a:sym typeface="Titillium Web"/>
              </a:rPr>
              <a:t>3. Proyecto de Ley de fomento del ecosistema de las empresas emergentes</a:t>
            </a:r>
            <a:endParaRPr lang="es-US" sz="1800" b="1" dirty="0">
              <a:solidFill>
                <a:schemeClr val="bg1"/>
              </a:solidFill>
              <a:latin typeface="+mj-lt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74" name="Picture 2" descr="Las startups españolas piden al Gobierno una mayor ambición con la Ley de  Startups | Zonamovilidad.es">
            <a:extLst>
              <a:ext uri="{FF2B5EF4-FFF2-40B4-BE49-F238E27FC236}">
                <a16:creationId xmlns:a16="http://schemas.microsoft.com/office/drawing/2014/main" id="{371733DE-6163-47D8-BF1A-B611E71F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59" y="348018"/>
            <a:ext cx="4037789" cy="28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0967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31195</TotalTime>
  <Words>1723</Words>
  <Application>Microsoft Office PowerPoint</Application>
  <PresentationFormat>Presentación en pantalla (16:9)</PresentationFormat>
  <Paragraphs>196</Paragraphs>
  <Slides>30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Calibri</vt:lpstr>
      <vt:lpstr>Dosis</vt:lpstr>
      <vt:lpstr>Dosis Light</vt:lpstr>
      <vt:lpstr>EYInterstate</vt:lpstr>
      <vt:lpstr>Noto Sans</vt:lpstr>
      <vt:lpstr>Titillium Web</vt:lpstr>
      <vt:lpstr>Titillium Web Light</vt:lpstr>
      <vt:lpstr>Wingdings</vt:lpstr>
      <vt:lpstr>Mowbray template</vt:lpstr>
      <vt:lpstr>“ACTUALIDAD TRIBUTARIA – 2022 ”   Colegio Oficial de Gestores Administrativos de Castilla y León  Juan Durán Barriga  Inspector de Hacienda (E)  Responsable fiscal Quintanilla&amp;Durán Abogados juan@quintanilladuran.es www.quintanilladuran.es  3 DE MARZO DE 2022</vt:lpstr>
      <vt:lpstr>Presentación de PowerPoint</vt:lpstr>
      <vt:lpstr>Presentación de PowerPoint</vt:lpstr>
      <vt:lpstr>Presentación de PowerPoint</vt:lpstr>
      <vt:lpstr>1. Ley 22/2021, de 28 de diciembre, de Presupuestos Generales del Estado para el año 2022. </vt:lpstr>
      <vt:lpstr>Presentación de PowerPoint</vt:lpstr>
      <vt:lpstr>2. Real Decreto-ley 29/2021, de 21 de diciembre, por el que se adoptan medidas urgentes en el ámbito energético para el fomento de la movilidad eléctrica, el autoconsumo y el despliegue de energías renovables</vt:lpstr>
      <vt:lpstr>Presentación de PowerPoint</vt:lpstr>
      <vt:lpstr>3. Proyecto de Ley de fomento del ecosistema de las empresas emergentes</vt:lpstr>
      <vt:lpstr>Presentación de PowerPoint</vt:lpstr>
      <vt:lpstr>4. Orden HFP/1335/2021, de 1 de diciembre, por la que se desarrollan para el año 2022 el método de estimación objetiva del IRPF y el régimen especial simplificado del IVA.</vt:lpstr>
      <vt:lpstr>Presentación de PowerPoint</vt:lpstr>
      <vt:lpstr>5. Compensación de bases imponibles negativas</vt:lpstr>
      <vt:lpstr>Presentación de PowerPoint</vt:lpstr>
      <vt:lpstr>6. Plan Anual de Control Tributario y Aduanero de 2022</vt:lpstr>
      <vt:lpstr>Presentación de PowerPoint</vt:lpstr>
      <vt:lpstr>7. Reducción de empresa familiar</vt:lpstr>
      <vt:lpstr>Presentación de PowerPoint</vt:lpstr>
      <vt:lpstr>8. Obligación de suministro de información de bienes y derechos en el extranjero</vt:lpstr>
      <vt:lpstr>Presentación de PowerPoint</vt:lpstr>
      <vt:lpstr>9. Revocación de actos administrativos de aplicación de una norma declarada inconstitucional</vt:lpstr>
      <vt:lpstr>Presentación de PowerPoint</vt:lpstr>
      <vt:lpstr>10. Los principios de culpabilidad y proporcionalidad en el derecho administrativo sancionador</vt:lpstr>
      <vt:lpstr>Presentación de PowerPoint</vt:lpstr>
      <vt:lpstr>11. Proyecto de Reglamento de Facturación</vt:lpstr>
      <vt:lpstr>Presentación de PowerPoint</vt:lpstr>
      <vt:lpstr>12. Responsabilidad Penal del asesor fiscal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JUAN</dc:creator>
  <cp:lastModifiedBy>Usuario de Windows</cp:lastModifiedBy>
  <cp:revision>711</cp:revision>
  <cp:lastPrinted>2022-03-03T10:33:47Z</cp:lastPrinted>
  <dcterms:modified xsi:type="dcterms:W3CDTF">2022-03-03T15:16:49Z</dcterms:modified>
</cp:coreProperties>
</file>